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sdx" ContentType="application/vnd.ms-visio.drawing"/>
  <Default Extension="wdp" ContentType="image/vnd.ms-photo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733" r:id="rId1"/>
    <p:sldMasterId id="2147483715" r:id="rId2"/>
    <p:sldMasterId id="2147483747" r:id="rId3"/>
  </p:sldMasterIdLst>
  <p:notesMasterIdLst>
    <p:notesMasterId r:id="rId119"/>
  </p:notesMasterIdLst>
  <p:sldIdLst>
    <p:sldId id="1085" r:id="rId4"/>
    <p:sldId id="1229" r:id="rId5"/>
    <p:sldId id="1261" r:id="rId6"/>
    <p:sldId id="1131" r:id="rId7"/>
    <p:sldId id="1282" r:id="rId8"/>
    <p:sldId id="1283" r:id="rId9"/>
    <p:sldId id="1281" r:id="rId10"/>
    <p:sldId id="1273" r:id="rId11"/>
    <p:sldId id="1272" r:id="rId12"/>
    <p:sldId id="1274" r:id="rId13"/>
    <p:sldId id="1150" r:id="rId14"/>
    <p:sldId id="1214" r:id="rId15"/>
    <p:sldId id="1275" r:id="rId16"/>
    <p:sldId id="1276" r:id="rId17"/>
    <p:sldId id="1277" r:id="rId18"/>
    <p:sldId id="1278" r:id="rId19"/>
    <p:sldId id="1279" r:id="rId20"/>
    <p:sldId id="1215" r:id="rId21"/>
    <p:sldId id="1164" r:id="rId22"/>
    <p:sldId id="1250" r:id="rId23"/>
    <p:sldId id="1189" r:id="rId24"/>
    <p:sldId id="1252" r:id="rId25"/>
    <p:sldId id="1190" r:id="rId26"/>
    <p:sldId id="1251" r:id="rId27"/>
    <p:sldId id="1253" r:id="rId28"/>
    <p:sldId id="1284" r:id="rId29"/>
    <p:sldId id="1254" r:id="rId30"/>
    <p:sldId id="1255" r:id="rId31"/>
    <p:sldId id="1151" r:id="rId32"/>
    <p:sldId id="1230" r:id="rId33"/>
    <p:sldId id="1280" r:id="rId34"/>
    <p:sldId id="1263" r:id="rId35"/>
    <p:sldId id="1264" r:id="rId36"/>
    <p:sldId id="1196" r:id="rId37"/>
    <p:sldId id="1195" r:id="rId38"/>
    <p:sldId id="1269" r:id="rId39"/>
    <p:sldId id="1270" r:id="rId40"/>
    <p:sldId id="1201" r:id="rId41"/>
    <p:sldId id="1199" r:id="rId42"/>
    <p:sldId id="1200" r:id="rId43"/>
    <p:sldId id="1298" r:id="rId44"/>
    <p:sldId id="1299" r:id="rId45"/>
    <p:sldId id="1300" r:id="rId46"/>
    <p:sldId id="1301" r:id="rId47"/>
    <p:sldId id="1302" r:id="rId48"/>
    <p:sldId id="1267" r:id="rId49"/>
    <p:sldId id="1268" r:id="rId50"/>
    <p:sldId id="1259" r:id="rId51"/>
    <p:sldId id="1129" r:id="rId52"/>
    <p:sldId id="1216" r:id="rId53"/>
    <p:sldId id="1217" r:id="rId54"/>
    <p:sldId id="1165" r:id="rId55"/>
    <p:sldId id="1193" r:id="rId56"/>
    <p:sldId id="1219" r:id="rId57"/>
    <p:sldId id="1220" r:id="rId58"/>
    <p:sldId id="1218" r:id="rId59"/>
    <p:sldId id="1222" r:id="rId60"/>
    <p:sldId id="1223" r:id="rId61"/>
    <p:sldId id="1221" r:id="rId62"/>
    <p:sldId id="1225" r:id="rId63"/>
    <p:sldId id="1224" r:id="rId64"/>
    <p:sldId id="1228" r:id="rId65"/>
    <p:sldId id="1227" r:id="rId66"/>
    <p:sldId id="1226" r:id="rId67"/>
    <p:sldId id="1174" r:id="rId68"/>
    <p:sldId id="1256" r:id="rId69"/>
    <p:sldId id="1192" r:id="rId70"/>
    <p:sldId id="1289" r:id="rId71"/>
    <p:sldId id="1257" r:id="rId72"/>
    <p:sldId id="1258" r:id="rId73"/>
    <p:sldId id="1290" r:id="rId74"/>
    <p:sldId id="1291" r:id="rId75"/>
    <p:sldId id="1292" r:id="rId76"/>
    <p:sldId id="1293" r:id="rId77"/>
    <p:sldId id="1294" r:id="rId78"/>
    <p:sldId id="1295" r:id="rId79"/>
    <p:sldId id="1296" r:id="rId80"/>
    <p:sldId id="1297" r:id="rId81"/>
    <p:sldId id="1271" r:id="rId82"/>
    <p:sldId id="1186" r:id="rId83"/>
    <p:sldId id="1187" r:id="rId84"/>
    <p:sldId id="1188" r:id="rId85"/>
    <p:sldId id="1236" r:id="rId86"/>
    <p:sldId id="1237" r:id="rId87"/>
    <p:sldId id="1238" r:id="rId88"/>
    <p:sldId id="1241" r:id="rId89"/>
    <p:sldId id="1239" r:id="rId90"/>
    <p:sldId id="1240" r:id="rId91"/>
    <p:sldId id="1308" r:id="rId92"/>
    <p:sldId id="1242" r:id="rId93"/>
    <p:sldId id="1243" r:id="rId94"/>
    <p:sldId id="1244" r:id="rId95"/>
    <p:sldId id="1245" r:id="rId96"/>
    <p:sldId id="1247" r:id="rId97"/>
    <p:sldId id="1246" r:id="rId98"/>
    <p:sldId id="1249" r:id="rId99"/>
    <p:sldId id="1248" r:id="rId100"/>
    <p:sldId id="1202" r:id="rId101"/>
    <p:sldId id="1205" r:id="rId102"/>
    <p:sldId id="1206" r:id="rId103"/>
    <p:sldId id="1207" r:id="rId104"/>
    <p:sldId id="1208" r:id="rId105"/>
    <p:sldId id="1203" r:id="rId106"/>
    <p:sldId id="1204" r:id="rId107"/>
    <p:sldId id="1266" r:id="rId108"/>
    <p:sldId id="1265" r:id="rId109"/>
    <p:sldId id="1285" r:id="rId110"/>
    <p:sldId id="1286" r:id="rId111"/>
    <p:sldId id="1287" r:id="rId112"/>
    <p:sldId id="1288" r:id="rId113"/>
    <p:sldId id="1304" r:id="rId114"/>
    <p:sldId id="1305" r:id="rId115"/>
    <p:sldId id="1306" r:id="rId116"/>
    <p:sldId id="1307" r:id="rId117"/>
    <p:sldId id="1303" r:id="rId118"/>
  </p:sldIdLst>
  <p:sldSz cx="9144000" cy="6858000" type="screen4x3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AngularJS" id="{1819EA99-E246-400A-B4A8-77433D5062FC}">
          <p14:sldIdLst>
            <p14:sldId id="1085"/>
            <p14:sldId id="1229"/>
            <p14:sldId id="1261"/>
            <p14:sldId id="1131"/>
            <p14:sldId id="1282"/>
            <p14:sldId id="1283"/>
          </p14:sldIdLst>
        </p14:section>
        <p14:section name="Scaffolding" id="{F5F0D71C-2A68-43AF-B5DD-2B977A408C6B}">
          <p14:sldIdLst>
            <p14:sldId id="1281"/>
            <p14:sldId id="1273"/>
            <p14:sldId id="1272"/>
            <p14:sldId id="1274"/>
            <p14:sldId id="1150"/>
            <p14:sldId id="1214"/>
            <p14:sldId id="1275"/>
            <p14:sldId id="1276"/>
            <p14:sldId id="1277"/>
            <p14:sldId id="1278"/>
            <p14:sldId id="1279"/>
            <p14:sldId id="1215"/>
          </p14:sldIdLst>
        </p14:section>
        <p14:section name="Fromularios" id="{524A0A75-2C47-482E-9296-4BEDE012288C}">
          <p14:sldIdLst>
            <p14:sldId id="1164"/>
            <p14:sldId id="1250"/>
            <p14:sldId id="1189"/>
            <p14:sldId id="1252"/>
            <p14:sldId id="1190"/>
            <p14:sldId id="1251"/>
            <p14:sldId id="1253"/>
            <p14:sldId id="1284"/>
            <p14:sldId id="1254"/>
            <p14:sldId id="1255"/>
          </p14:sldIdLst>
        </p14:section>
        <p14:section name="Directivas y servicio $http" id="{4F99851B-E4E0-4452-9EB5-7D177EA90908}">
          <p14:sldIdLst>
            <p14:sldId id="1151"/>
            <p14:sldId id="1230"/>
            <p14:sldId id="1280"/>
            <p14:sldId id="1263"/>
          </p14:sldIdLst>
        </p14:section>
        <p14:section name="Proyectos y prototipos" id="{01C6AA4D-7BDC-4F9C-91C4-D9F948FEE923}">
          <p14:sldIdLst>
            <p14:sldId id="1264"/>
            <p14:sldId id="1196"/>
            <p14:sldId id="1195"/>
            <p14:sldId id="1269"/>
            <p14:sldId id="1270"/>
            <p14:sldId id="1201"/>
            <p14:sldId id="1199"/>
            <p14:sldId id="1200"/>
            <p14:sldId id="1298"/>
            <p14:sldId id="1299"/>
            <p14:sldId id="1300"/>
            <p14:sldId id="1301"/>
            <p14:sldId id="1302"/>
            <p14:sldId id="1267"/>
            <p14:sldId id="1268"/>
            <p14:sldId id="1259"/>
          </p14:sldIdLst>
        </p14:section>
        <p14:section name="Scope y Eventos" id="{905C5C62-5570-4563-AED2-7E3A7101DF17}">
          <p14:sldIdLst>
            <p14:sldId id="1129"/>
            <p14:sldId id="1216"/>
            <p14:sldId id="1217"/>
            <p14:sldId id="1165"/>
            <p14:sldId id="1193"/>
            <p14:sldId id="1219"/>
            <p14:sldId id="1220"/>
            <p14:sldId id="1218"/>
            <p14:sldId id="1222"/>
            <p14:sldId id="1223"/>
            <p14:sldId id="1221"/>
            <p14:sldId id="1225"/>
            <p14:sldId id="1224"/>
            <p14:sldId id="1228"/>
            <p14:sldId id="1227"/>
            <p14:sldId id="1226"/>
          </p14:sldIdLst>
        </p14:section>
        <p14:section name="Directivas propias" id="{A0A6E3A6-0148-4921-9899-17DF4025BC7B}">
          <p14:sldIdLst>
            <p14:sldId id="1174"/>
            <p14:sldId id="1256"/>
            <p14:sldId id="1192"/>
            <p14:sldId id="1289"/>
            <p14:sldId id="1257"/>
            <p14:sldId id="1258"/>
            <p14:sldId id="1290"/>
            <p14:sldId id="1291"/>
            <p14:sldId id="1292"/>
            <p14:sldId id="1293"/>
            <p14:sldId id="1294"/>
            <p14:sldId id="1295"/>
            <p14:sldId id="1296"/>
            <p14:sldId id="1297"/>
          </p14:sldIdLst>
        </p14:section>
        <p14:section name="Enrutamiento" id="{E7052FD0-1F0E-4894-80D7-F78FE3B9ED6E}">
          <p14:sldIdLst>
            <p14:sldId id="1271"/>
            <p14:sldId id="1186"/>
            <p14:sldId id="1187"/>
            <p14:sldId id="1188"/>
            <p14:sldId id="1236"/>
            <p14:sldId id="1237"/>
            <p14:sldId id="1238"/>
            <p14:sldId id="1241"/>
            <p14:sldId id="1239"/>
            <p14:sldId id="1240"/>
            <p14:sldId id="1308"/>
          </p14:sldIdLst>
        </p14:section>
        <p14:section name="Elementos inyectables" id="{F96BCB19-3A2C-483C-A74F-65FB026AD418}">
          <p14:sldIdLst>
            <p14:sldId id="1242"/>
            <p14:sldId id="1243"/>
            <p14:sldId id="1244"/>
            <p14:sldId id="1245"/>
            <p14:sldId id="1247"/>
            <p14:sldId id="1246"/>
            <p14:sldId id="1249"/>
            <p14:sldId id="1248"/>
          </p14:sldIdLst>
        </p14:section>
        <p14:section name="Provider:/ Servicios" id="{81563D9D-A619-4AC4-9D9C-3217A533859F}">
          <p14:sldIdLst>
            <p14:sldId id="1202"/>
            <p14:sldId id="1205"/>
            <p14:sldId id="1206"/>
            <p14:sldId id="1207"/>
            <p14:sldId id="1208"/>
            <p14:sldId id="1203"/>
            <p14:sldId id="1204"/>
            <p14:sldId id="1266"/>
            <p14:sldId id="1265"/>
          </p14:sldIdLst>
        </p14:section>
        <p14:section name="Promesas y Datos REST" id="{2A3EF19E-644B-4ED3-85AD-0EEBCC154DE3}">
          <p14:sldIdLst>
            <p14:sldId id="1285"/>
            <p14:sldId id="1286"/>
            <p14:sldId id="1287"/>
            <p14:sldId id="1288"/>
            <p14:sldId id="1304"/>
            <p14:sldId id="1305"/>
            <p14:sldId id="1306"/>
            <p14:sldId id="1307"/>
            <p14:sldId id="130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161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iveWeb" initials="LiveWeb" lastIdx="3" clrIdx="0"/>
  <p:cmAuthor id="2" name="Alejandro Cerezo" initials="AC" lastIdx="6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DD7EE"/>
    <a:srgbClr val="5B9BD5"/>
    <a:srgbClr val="EAEAEA"/>
    <a:srgbClr val="FFFF00"/>
    <a:srgbClr val="ED7D31"/>
    <a:srgbClr val="AAAB85"/>
    <a:srgbClr val="FF6600"/>
    <a:srgbClr val="333333"/>
    <a:srgbClr val="4D4D4D"/>
    <a:srgbClr val="808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Estilo claro 3 - Acento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1FECB4D8-DB02-4DC6-A0A2-4F2EBAE1DC90}" styleName="Estilo medio 1 - Énfasis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5940675A-B579-460E-94D1-54222C63F5DA}" styleName="Sin estilo, cuadrícula de la tab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16DA210-FB5B-4158-B5E0-FEB733F419BA}" styleName="Estilo claro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Estilo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Estilo claro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DA37D80-6434-44D0-A028-1B22A696006F}" styleName="Estilo claro 3 - Acento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21E4AEA4-8DFA-4A89-87EB-49C32662AFE0}" styleName="Estilo medio 2 - Énfasis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Estilo medio 2 - Énfasis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72833802-FEF1-4C79-8D5D-14CF1EAF98D9}" styleName="Estilo claro 2 - Acento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3B4B98B0-60AC-42C2-AFA5-B58CD77FA1E5}" styleName="Estilo claro 1 - Acent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C89EF96-8CEA-46FF-86C4-4CE0E7609802}" styleName="Estilo claro 3 - Acento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00" autoAdjust="0"/>
    <p:restoredTop sz="92497" autoAdjust="0"/>
  </p:normalViewPr>
  <p:slideViewPr>
    <p:cSldViewPr snapToGrid="0">
      <p:cViewPr varScale="1">
        <p:scale>
          <a:sx n="97" d="100"/>
          <a:sy n="97" d="100"/>
        </p:scale>
        <p:origin x="138" y="84"/>
      </p:cViewPr>
      <p:guideLst>
        <p:guide orient="horz" pos="2160"/>
        <p:guide pos="161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-20958"/>
    </p:cViewPr>
  </p:sorterViewPr>
  <p:notesViewPr>
    <p:cSldViewPr snapToGrid="0">
      <p:cViewPr varScale="1">
        <p:scale>
          <a:sx n="110" d="100"/>
          <a:sy n="110" d="100"/>
        </p:scale>
        <p:origin x="558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117" Type="http://schemas.openxmlformats.org/officeDocument/2006/relationships/slide" Target="slides/slide114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84" Type="http://schemas.openxmlformats.org/officeDocument/2006/relationships/slide" Target="slides/slide81.xml"/><Relationship Id="rId89" Type="http://schemas.openxmlformats.org/officeDocument/2006/relationships/slide" Target="slides/slide86.xml"/><Relationship Id="rId112" Type="http://schemas.openxmlformats.org/officeDocument/2006/relationships/slide" Target="slides/slide109.xml"/><Relationship Id="rId16" Type="http://schemas.openxmlformats.org/officeDocument/2006/relationships/slide" Target="slides/slide13.xml"/><Relationship Id="rId107" Type="http://schemas.openxmlformats.org/officeDocument/2006/relationships/slide" Target="slides/slide104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74" Type="http://schemas.openxmlformats.org/officeDocument/2006/relationships/slide" Target="slides/slide71.xml"/><Relationship Id="rId79" Type="http://schemas.openxmlformats.org/officeDocument/2006/relationships/slide" Target="slides/slide76.xml"/><Relationship Id="rId102" Type="http://schemas.openxmlformats.org/officeDocument/2006/relationships/slide" Target="slides/slide99.xml"/><Relationship Id="rId123" Type="http://schemas.openxmlformats.org/officeDocument/2006/relationships/theme" Target="theme/theme1.xml"/><Relationship Id="rId5" Type="http://schemas.openxmlformats.org/officeDocument/2006/relationships/slide" Target="slides/slide2.xml"/><Relationship Id="rId90" Type="http://schemas.openxmlformats.org/officeDocument/2006/relationships/slide" Target="slides/slide87.xml"/><Relationship Id="rId95" Type="http://schemas.openxmlformats.org/officeDocument/2006/relationships/slide" Target="slides/slide92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113" Type="http://schemas.openxmlformats.org/officeDocument/2006/relationships/slide" Target="slides/slide110.xml"/><Relationship Id="rId118" Type="http://schemas.openxmlformats.org/officeDocument/2006/relationships/slide" Target="slides/slide115.xml"/><Relationship Id="rId80" Type="http://schemas.openxmlformats.org/officeDocument/2006/relationships/slide" Target="slides/slide77.xml"/><Relationship Id="rId85" Type="http://schemas.openxmlformats.org/officeDocument/2006/relationships/slide" Target="slides/slide82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59" Type="http://schemas.openxmlformats.org/officeDocument/2006/relationships/slide" Target="slides/slide56.xml"/><Relationship Id="rId103" Type="http://schemas.openxmlformats.org/officeDocument/2006/relationships/slide" Target="slides/slide100.xml"/><Relationship Id="rId108" Type="http://schemas.openxmlformats.org/officeDocument/2006/relationships/slide" Target="slides/slide105.xml"/><Relationship Id="rId124" Type="http://schemas.openxmlformats.org/officeDocument/2006/relationships/tableStyles" Target="tableStyles.xml"/><Relationship Id="rId54" Type="http://schemas.openxmlformats.org/officeDocument/2006/relationships/slide" Target="slides/slide51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91" Type="http://schemas.openxmlformats.org/officeDocument/2006/relationships/slide" Target="slides/slide88.xml"/><Relationship Id="rId96" Type="http://schemas.openxmlformats.org/officeDocument/2006/relationships/slide" Target="slides/slide9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49" Type="http://schemas.openxmlformats.org/officeDocument/2006/relationships/slide" Target="slides/slide46.xml"/><Relationship Id="rId114" Type="http://schemas.openxmlformats.org/officeDocument/2006/relationships/slide" Target="slides/slide111.xml"/><Relationship Id="rId119" Type="http://schemas.openxmlformats.org/officeDocument/2006/relationships/notesMaster" Target="notesMasters/notesMaster1.xml"/><Relationship Id="rId44" Type="http://schemas.openxmlformats.org/officeDocument/2006/relationships/slide" Target="slides/slide41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81" Type="http://schemas.openxmlformats.org/officeDocument/2006/relationships/slide" Target="slides/slide78.xml"/><Relationship Id="rId86" Type="http://schemas.openxmlformats.org/officeDocument/2006/relationships/slide" Target="slides/slide83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109" Type="http://schemas.openxmlformats.org/officeDocument/2006/relationships/slide" Target="slides/slide10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97" Type="http://schemas.openxmlformats.org/officeDocument/2006/relationships/slide" Target="slides/slide94.xml"/><Relationship Id="rId104" Type="http://schemas.openxmlformats.org/officeDocument/2006/relationships/slide" Target="slides/slide101.xml"/><Relationship Id="rId120" Type="http://schemas.openxmlformats.org/officeDocument/2006/relationships/commentAuthors" Target="commentAuthors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92" Type="http://schemas.openxmlformats.org/officeDocument/2006/relationships/slide" Target="slides/slide8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Relationship Id="rId87" Type="http://schemas.openxmlformats.org/officeDocument/2006/relationships/slide" Target="slides/slide84.xml"/><Relationship Id="rId110" Type="http://schemas.openxmlformats.org/officeDocument/2006/relationships/slide" Target="slides/slide107.xml"/><Relationship Id="rId115" Type="http://schemas.openxmlformats.org/officeDocument/2006/relationships/slide" Target="slides/slide112.xml"/><Relationship Id="rId61" Type="http://schemas.openxmlformats.org/officeDocument/2006/relationships/slide" Target="slides/slide58.xml"/><Relationship Id="rId82" Type="http://schemas.openxmlformats.org/officeDocument/2006/relationships/slide" Target="slides/slide79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56" Type="http://schemas.openxmlformats.org/officeDocument/2006/relationships/slide" Target="slides/slide53.xml"/><Relationship Id="rId77" Type="http://schemas.openxmlformats.org/officeDocument/2006/relationships/slide" Target="slides/slide74.xml"/><Relationship Id="rId100" Type="http://schemas.openxmlformats.org/officeDocument/2006/relationships/slide" Target="slides/slide97.xml"/><Relationship Id="rId105" Type="http://schemas.openxmlformats.org/officeDocument/2006/relationships/slide" Target="slides/slide102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93" Type="http://schemas.openxmlformats.org/officeDocument/2006/relationships/slide" Target="slides/slide90.xml"/><Relationship Id="rId98" Type="http://schemas.openxmlformats.org/officeDocument/2006/relationships/slide" Target="slides/slide95.xml"/><Relationship Id="rId121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2.xml"/><Relationship Id="rId46" Type="http://schemas.openxmlformats.org/officeDocument/2006/relationships/slide" Target="slides/slide43.xml"/><Relationship Id="rId67" Type="http://schemas.openxmlformats.org/officeDocument/2006/relationships/slide" Target="slides/slide64.xml"/><Relationship Id="rId116" Type="http://schemas.openxmlformats.org/officeDocument/2006/relationships/slide" Target="slides/slide113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62" Type="http://schemas.openxmlformats.org/officeDocument/2006/relationships/slide" Target="slides/slide59.xml"/><Relationship Id="rId83" Type="http://schemas.openxmlformats.org/officeDocument/2006/relationships/slide" Target="slides/slide80.xml"/><Relationship Id="rId88" Type="http://schemas.openxmlformats.org/officeDocument/2006/relationships/slide" Target="slides/slide85.xml"/><Relationship Id="rId111" Type="http://schemas.openxmlformats.org/officeDocument/2006/relationships/slide" Target="slides/slide108.xml"/><Relationship Id="rId15" Type="http://schemas.openxmlformats.org/officeDocument/2006/relationships/slide" Target="slides/slide12.xml"/><Relationship Id="rId36" Type="http://schemas.openxmlformats.org/officeDocument/2006/relationships/slide" Target="slides/slide33.xml"/><Relationship Id="rId57" Type="http://schemas.openxmlformats.org/officeDocument/2006/relationships/slide" Target="slides/slide54.xml"/><Relationship Id="rId106" Type="http://schemas.openxmlformats.org/officeDocument/2006/relationships/slide" Target="slides/slide103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52" Type="http://schemas.openxmlformats.org/officeDocument/2006/relationships/slide" Target="slides/slide49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94" Type="http://schemas.openxmlformats.org/officeDocument/2006/relationships/slide" Target="slides/slide91.xml"/><Relationship Id="rId99" Type="http://schemas.openxmlformats.org/officeDocument/2006/relationships/slide" Target="slides/slide96.xml"/><Relationship Id="rId101" Type="http://schemas.openxmlformats.org/officeDocument/2006/relationships/slide" Target="slides/slide98.xml"/><Relationship Id="rId122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DA6D43-AC59-43A7-AD4C-04B200040C45}" type="datetimeFigureOut">
              <a:rPr lang="es-ES" smtClean="0"/>
              <a:pPr/>
              <a:t>26/01/2016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3BEB30-80E6-4210-9AC3-B99EA778F134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563131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smtClean="0"/>
              <a:t>Lunes, 18/05/2015</a:t>
            </a:r>
            <a:endParaRPr lang="es-ES" dirty="0" smtClean="0"/>
          </a:p>
          <a:p>
            <a:endParaRPr lang="es-ES" dirty="0" smtClean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3BEB30-80E6-4210-9AC3-B99EA778F134}" type="slidenum">
              <a:rPr lang="es-ES" smtClean="0">
                <a:solidFill>
                  <a:prstClr val="black"/>
                </a:solidFill>
              </a:rPr>
              <a:pPr/>
              <a:t>2</a:t>
            </a:fld>
            <a:endParaRPr lang="es-E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71198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3BEB30-80E6-4210-9AC3-B99EA778F134}" type="slidenum">
              <a:rPr lang="es-ES" smtClean="0"/>
              <a:pPr/>
              <a:t>26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506580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3BEB30-80E6-4210-9AC3-B99EA778F134}" type="slidenum">
              <a:rPr lang="es-ES" smtClean="0"/>
              <a:pPr/>
              <a:t>27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683603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3BEB30-80E6-4210-9AC3-B99EA778F134}" type="slidenum">
              <a:rPr lang="es-ES" smtClean="0"/>
              <a:pPr/>
              <a:t>29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362864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3BEB30-80E6-4210-9AC3-B99EA778F134}" type="slidenum">
              <a:rPr lang="es-ES" smtClean="0"/>
              <a:pPr/>
              <a:t>30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547537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3BEB30-80E6-4210-9AC3-B99EA778F134}" type="slidenum">
              <a:rPr lang="es-ES" smtClean="0"/>
              <a:pPr/>
              <a:t>34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162033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3BEB30-80E6-4210-9AC3-B99EA778F134}" type="slidenum">
              <a:rPr lang="es-ES" smtClean="0"/>
              <a:pPr/>
              <a:t>35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287727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3BEB30-80E6-4210-9AC3-B99EA778F134}" type="slidenum">
              <a:rPr lang="es-ES" smtClean="0"/>
              <a:pPr/>
              <a:t>36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999744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3BEB30-80E6-4210-9AC3-B99EA778F134}" type="slidenum">
              <a:rPr lang="es-ES" smtClean="0"/>
              <a:pPr/>
              <a:t>37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202327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3BEB30-80E6-4210-9AC3-B99EA778F134}" type="slidenum">
              <a:rPr lang="es-ES" smtClean="0"/>
              <a:pPr/>
              <a:t>38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029291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3BEB30-80E6-4210-9AC3-B99EA778F134}" type="slidenum">
              <a:rPr lang="es-ES" smtClean="0"/>
              <a:pPr/>
              <a:t>39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186751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smtClean="0"/>
              <a:t>Lunes, 18/05/2015</a:t>
            </a:r>
            <a:endParaRPr lang="es-ES" dirty="0" smtClean="0"/>
          </a:p>
          <a:p>
            <a:endParaRPr lang="es-ES" dirty="0" smtClean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3BEB30-80E6-4210-9AC3-B99EA778F134}" type="slidenum">
              <a:rPr lang="es-ES" smtClean="0">
                <a:solidFill>
                  <a:prstClr val="black"/>
                </a:solidFill>
              </a:rPr>
              <a:pPr/>
              <a:t>3</a:t>
            </a:fld>
            <a:endParaRPr lang="es-E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589304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3BEB30-80E6-4210-9AC3-B99EA778F134}" type="slidenum">
              <a:rPr lang="es-ES" smtClean="0"/>
              <a:pPr/>
              <a:t>40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7299817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3BEB30-80E6-4210-9AC3-B99EA778F134}" type="slidenum">
              <a:rPr lang="es-ES" smtClean="0"/>
              <a:pPr/>
              <a:t>41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8864013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3BEB30-80E6-4210-9AC3-B99EA778F134}" type="slidenum">
              <a:rPr lang="es-ES" smtClean="0"/>
              <a:pPr/>
              <a:t>42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5561757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3BEB30-80E6-4210-9AC3-B99EA778F134}" type="slidenum">
              <a:rPr lang="es-ES" smtClean="0"/>
              <a:pPr/>
              <a:t>43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3875575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3BEB30-80E6-4210-9AC3-B99EA778F134}" type="slidenum">
              <a:rPr lang="es-ES" smtClean="0"/>
              <a:pPr/>
              <a:t>44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0577230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3BEB30-80E6-4210-9AC3-B99EA778F134}" type="slidenum">
              <a:rPr lang="es-ES" smtClean="0"/>
              <a:pPr/>
              <a:t>45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0259745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3BEB30-80E6-4210-9AC3-B99EA778F134}" type="slidenum">
              <a:rPr lang="es-ES" smtClean="0"/>
              <a:pPr/>
              <a:t>46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854926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smtClean="0"/>
              <a:t>Lunes, 18/05/2015</a:t>
            </a:r>
            <a:endParaRPr lang="es-ES" dirty="0" smtClean="0"/>
          </a:p>
          <a:p>
            <a:endParaRPr lang="es-ES" dirty="0" smtClean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3BEB30-80E6-4210-9AC3-B99EA778F134}" type="slidenum">
              <a:rPr lang="es-ES" smtClean="0">
                <a:solidFill>
                  <a:prstClr val="black"/>
                </a:solidFill>
              </a:rPr>
              <a:pPr/>
              <a:t>48</a:t>
            </a:fld>
            <a:endParaRPr lang="es-E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789289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 smtClean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3BEB30-80E6-4210-9AC3-B99EA778F134}" type="slidenum">
              <a:rPr lang="es-ES" smtClean="0">
                <a:solidFill>
                  <a:prstClr val="black"/>
                </a:solidFill>
              </a:rPr>
              <a:pPr/>
              <a:t>50</a:t>
            </a:fld>
            <a:endParaRPr lang="es-E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646242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 smtClean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3BEB30-80E6-4210-9AC3-B99EA778F134}" type="slidenum">
              <a:rPr lang="es-ES" smtClean="0">
                <a:solidFill>
                  <a:prstClr val="black"/>
                </a:solidFill>
              </a:rPr>
              <a:pPr/>
              <a:t>51</a:t>
            </a:fld>
            <a:endParaRPr lang="es-E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33001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3BEB30-80E6-4210-9AC3-B99EA778F134}" type="slidenum">
              <a:rPr lang="es-ES" smtClean="0"/>
              <a:pPr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3729172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el método new() emplea el método de JS </a:t>
            </a:r>
            <a:r>
              <a:rPr lang="es-ES" dirty="0" err="1" smtClean="0"/>
              <a:t>Object.créate</a:t>
            </a:r>
            <a:r>
              <a:rPr lang="es-ES" dirty="0" smtClean="0"/>
              <a:t>(), responsable de la herencia prototípica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3BEB30-80E6-4210-9AC3-B99EA778F134}" type="slidenum">
              <a:rPr lang="es-ES" smtClean="0"/>
              <a:pPr/>
              <a:t>52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4054311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3BEB30-80E6-4210-9AC3-B99EA778F134}" type="slidenum">
              <a:rPr lang="es-ES" smtClean="0"/>
              <a:pPr/>
              <a:t>53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5191100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3BEB30-80E6-4210-9AC3-B99EA778F134}" type="slidenum">
              <a:rPr lang="es-ES" smtClean="0"/>
              <a:pPr/>
              <a:t>54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3679786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3BEB30-80E6-4210-9AC3-B99EA778F134}" type="slidenum">
              <a:rPr lang="es-ES" smtClean="0"/>
              <a:pPr/>
              <a:t>56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7020924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 smtClean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3BEB30-80E6-4210-9AC3-B99EA778F134}" type="slidenum">
              <a:rPr lang="es-ES" smtClean="0">
                <a:solidFill>
                  <a:prstClr val="black"/>
                </a:solidFill>
              </a:rPr>
              <a:pPr/>
              <a:t>57</a:t>
            </a:fld>
            <a:endParaRPr lang="es-E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845338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Ejecutar una función “como si fuera” de un objeto no es más que hacer que el valor de </a:t>
            </a:r>
            <a:r>
              <a:rPr lang="es-ES" dirty="0" err="1" smtClean="0"/>
              <a:t>this</a:t>
            </a:r>
            <a:r>
              <a:rPr lang="es-ES" dirty="0" smtClean="0"/>
              <a:t> se corresponda con dicho objeto 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3BEB30-80E6-4210-9AC3-B99EA778F134}" type="slidenum">
              <a:rPr lang="es-ES" smtClean="0">
                <a:solidFill>
                  <a:prstClr val="black"/>
                </a:solidFill>
              </a:rPr>
              <a:pPr/>
              <a:t>58</a:t>
            </a:fld>
            <a:endParaRPr lang="es-E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664509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code that changes models</a:t>
            </a:r>
          </a:p>
          <a:p>
            <a:r>
              <a:rPr lang="en-US" dirty="0" smtClean="0"/>
              <a:t>inside a function and call passing that function as an argument.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3BEB30-80E6-4210-9AC3-B99EA778F134}" type="slidenum">
              <a:rPr lang="es-ES" smtClean="0"/>
              <a:pPr/>
              <a:t>59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5624332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3BEB30-80E6-4210-9AC3-B99EA778F134}" type="slidenum">
              <a:rPr lang="es-ES" smtClean="0"/>
              <a:pPr/>
              <a:t>61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705023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3BEB30-80E6-4210-9AC3-B99EA778F134}" type="slidenum">
              <a:rPr lang="es-ES" smtClean="0"/>
              <a:pPr/>
              <a:t>62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9845202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3BEB30-80E6-4210-9AC3-B99EA778F134}" type="slidenum">
              <a:rPr lang="es-ES" smtClean="0"/>
              <a:pPr/>
              <a:t>63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063063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3BEB30-80E6-4210-9AC3-B99EA778F134}" type="slidenum">
              <a:rPr lang="es-ES" smtClean="0"/>
              <a:pPr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5860605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3BEB30-80E6-4210-9AC3-B99EA778F134}" type="slidenum">
              <a:rPr lang="es-ES" smtClean="0"/>
              <a:pPr/>
              <a:t>74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6231109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http://www.devadictos.com/javascript-posts/transclusion-en-angularjs/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3BEB30-80E6-4210-9AC3-B99EA778F134}" type="slidenum">
              <a:rPr lang="es-ES" smtClean="0"/>
              <a:pPr/>
              <a:t>75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6911072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https://platzi.com/blog/web-components-polymer/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3BEB30-80E6-4210-9AC3-B99EA778F134}" type="slidenum">
              <a:rPr lang="es-ES" smtClean="0">
                <a:solidFill>
                  <a:prstClr val="black"/>
                </a:solidFill>
              </a:rPr>
              <a:pPr/>
              <a:t>77</a:t>
            </a:fld>
            <a:endParaRPr lang="es-E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046933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Recordar que </a:t>
            </a:r>
            <a:r>
              <a:rPr lang="es-ES" dirty="0" err="1" smtClean="0"/>
              <a:t>ng-class</a:t>
            </a:r>
            <a:r>
              <a:rPr lang="es-ES" dirty="0" smtClean="0"/>
              <a:t> con un objeto evalúa el valor y si es true aplica la clase</a:t>
            </a:r>
            <a:r>
              <a:rPr lang="es-ES" baseline="0" dirty="0" smtClean="0"/>
              <a:t> correspondiente a la clave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3BEB30-80E6-4210-9AC3-B99EA778F134}" type="slidenum">
              <a:rPr lang="es-ES" smtClean="0"/>
              <a:pPr/>
              <a:t>81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5645667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Recordar que </a:t>
            </a:r>
            <a:r>
              <a:rPr lang="es-ES" dirty="0" err="1" smtClean="0"/>
              <a:t>ng-class</a:t>
            </a:r>
            <a:r>
              <a:rPr lang="es-ES" dirty="0" smtClean="0"/>
              <a:t> con un objeto evalúa el valor y si es true aplica la clase</a:t>
            </a:r>
            <a:r>
              <a:rPr lang="es-ES" baseline="0" dirty="0" smtClean="0"/>
              <a:t> correspondiente a la clave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3BEB30-80E6-4210-9AC3-B99EA778F134}" type="slidenum">
              <a:rPr lang="es-ES" smtClean="0"/>
              <a:pPr/>
              <a:t>83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5636626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3BEB30-80E6-4210-9AC3-B99EA778F134}" type="slidenum">
              <a:rPr lang="es-ES" smtClean="0"/>
              <a:pPr/>
              <a:t>85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054429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3BEB30-80E6-4210-9AC3-B99EA778F134}" type="slidenum">
              <a:rPr lang="es-ES" smtClean="0"/>
              <a:pPr/>
              <a:t>86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1950316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3BEB30-80E6-4210-9AC3-B99EA778F134}" type="slidenum">
              <a:rPr lang="es-ES" smtClean="0"/>
              <a:pPr/>
              <a:t>87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1684435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3BEB30-80E6-4210-9AC3-B99EA778F134}" type="slidenum">
              <a:rPr lang="es-ES" smtClean="0"/>
              <a:pPr/>
              <a:t>89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0418884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s-ES" dirty="0" smtClean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3BEB30-80E6-4210-9AC3-B99EA778F134}" type="slidenum">
              <a:rPr lang="es-ES" smtClean="0"/>
              <a:pPr/>
              <a:t>90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886834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3BEB30-80E6-4210-9AC3-B99EA778F134}" type="slidenum">
              <a:rPr lang="es-ES" smtClean="0"/>
              <a:pPr/>
              <a:t>21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5144457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s-ES" dirty="0" smtClean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3BEB30-80E6-4210-9AC3-B99EA778F134}" type="slidenum">
              <a:rPr lang="es-ES" smtClean="0"/>
              <a:pPr/>
              <a:t>91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2698016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s-ES" dirty="0" smtClean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3BEB30-80E6-4210-9AC3-B99EA778F134}" type="slidenum">
              <a:rPr lang="es-ES" smtClean="0"/>
              <a:pPr/>
              <a:t>93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4949146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s-ES" dirty="0" smtClean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3BEB30-80E6-4210-9AC3-B99EA778F134}" type="slidenum">
              <a:rPr lang="es-ES" smtClean="0"/>
              <a:pPr/>
              <a:t>95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3343425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s-ES" dirty="0" smtClean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3BEB30-80E6-4210-9AC3-B99EA778F134}" type="slidenum">
              <a:rPr lang="es-ES" smtClean="0"/>
              <a:pPr/>
              <a:t>96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1576490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3BEB30-80E6-4210-9AC3-B99EA778F134}" type="slidenum">
              <a:rPr lang="es-ES" smtClean="0"/>
              <a:pPr/>
              <a:t>105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0206711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 success and error have been deprecated.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3BEB30-80E6-4210-9AC3-B99EA778F134}" type="slidenum">
              <a:rPr lang="es-ES" smtClean="0"/>
              <a:pPr/>
              <a:t>110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1892609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3BEB30-80E6-4210-9AC3-B99EA778F134}" type="slidenum">
              <a:rPr lang="es-ES" smtClean="0"/>
              <a:pPr/>
              <a:t>111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6294055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 smtClean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3BEB30-80E6-4210-9AC3-B99EA778F134}" type="slidenum">
              <a:rPr lang="es-ES" smtClean="0"/>
              <a:pPr/>
              <a:t>114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6171525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smtClean="0"/>
              <a:t>Lunes, 18/05/2015</a:t>
            </a:r>
            <a:endParaRPr lang="es-ES" dirty="0" smtClean="0"/>
          </a:p>
          <a:p>
            <a:endParaRPr lang="es-ES" dirty="0" smtClean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3BEB30-80E6-4210-9AC3-B99EA778F134}" type="slidenum">
              <a:rPr lang="es-ES" smtClean="0">
                <a:solidFill>
                  <a:prstClr val="black"/>
                </a:solidFill>
              </a:rPr>
              <a:pPr/>
              <a:t>115</a:t>
            </a:fld>
            <a:endParaRPr lang="es-E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20101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provincia as </a:t>
            </a:r>
            <a:r>
              <a:rPr lang="es-ES" dirty="0" err="1" smtClean="0"/>
              <a:t>provincia.nombre</a:t>
            </a:r>
            <a:r>
              <a:rPr lang="es-ES" dirty="0" smtClean="0"/>
              <a:t> [</a:t>
            </a:r>
            <a:r>
              <a:rPr lang="en-US" dirty="0" smtClean="0"/>
              <a:t>valor as </a:t>
            </a:r>
            <a:r>
              <a:rPr lang="en-US" dirty="0" err="1" smtClean="0"/>
              <a:t>etiqueta</a:t>
            </a:r>
            <a:r>
              <a:rPr lang="es-ES" dirty="0" smtClean="0"/>
              <a:t>]</a:t>
            </a:r>
          </a:p>
          <a:p>
            <a:r>
              <a:rPr lang="es-ES" dirty="0" err="1" smtClean="0"/>
              <a:t>for</a:t>
            </a:r>
            <a:r>
              <a:rPr lang="es-ES" dirty="0" smtClean="0"/>
              <a:t> provincia in provincias [</a:t>
            </a:r>
            <a:r>
              <a:rPr lang="en-US" dirty="0" smtClean="0"/>
              <a:t>for item in items</a:t>
            </a:r>
            <a:r>
              <a:rPr lang="es-ES" dirty="0" smtClean="0"/>
              <a:t>]</a:t>
            </a:r>
          </a:p>
          <a:p>
            <a:r>
              <a:rPr lang="es-ES" dirty="0" err="1" smtClean="0"/>
              <a:t>track</a:t>
            </a:r>
            <a:r>
              <a:rPr lang="es-ES" dirty="0" smtClean="0"/>
              <a:t> </a:t>
            </a:r>
            <a:r>
              <a:rPr lang="es-ES" dirty="0" err="1" smtClean="0"/>
              <a:t>by</a:t>
            </a:r>
            <a:r>
              <a:rPr lang="es-ES" dirty="0" smtClean="0"/>
              <a:t> </a:t>
            </a:r>
            <a:r>
              <a:rPr lang="es-ES" dirty="0" err="1" smtClean="0"/>
              <a:t>provincia.idProvincia</a:t>
            </a:r>
            <a:r>
              <a:rPr lang="es-ES" dirty="0" smtClean="0"/>
              <a:t> [</a:t>
            </a:r>
            <a:r>
              <a:rPr lang="en-US" dirty="0" smtClean="0"/>
              <a:t>track by </a:t>
            </a:r>
            <a:r>
              <a:rPr lang="en-US" dirty="0" err="1" smtClean="0"/>
              <a:t>claveunica</a:t>
            </a:r>
            <a:r>
              <a:rPr lang="en-US" dirty="0" smtClean="0"/>
              <a:t>]</a:t>
            </a:r>
            <a:endParaRPr lang="es-ES" dirty="0" smtClean="0"/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3BEB30-80E6-4210-9AC3-B99EA778F134}" type="slidenum">
              <a:rPr lang="es-ES" smtClean="0"/>
              <a:pPr/>
              <a:t>22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817359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La lista de todos los valores se obtiene de provincias.</a:t>
            </a:r>
          </a:p>
          <a:p>
            <a:r>
              <a:rPr lang="es-ES" dirty="0" smtClean="0"/>
              <a:t>Cada uno de los elementos los referenciamos como provincia.</a:t>
            </a:r>
          </a:p>
          <a:p>
            <a:r>
              <a:rPr lang="es-ES" dirty="0" smtClean="0"/>
              <a:t>La etiqueta de cada uno de los &lt;</a:t>
            </a:r>
            <a:r>
              <a:rPr lang="es-ES" dirty="0" err="1" smtClean="0"/>
              <a:t>option</a:t>
            </a:r>
            <a:r>
              <a:rPr lang="es-ES" dirty="0" smtClean="0"/>
              <a:t>&gt; es </a:t>
            </a:r>
            <a:r>
              <a:rPr lang="es-ES" dirty="0" err="1" smtClean="0"/>
              <a:t>provincia.nombre</a:t>
            </a:r>
            <a:r>
              <a:rPr lang="es-ES" dirty="0" smtClean="0"/>
              <a:t>.</a:t>
            </a:r>
          </a:p>
          <a:p>
            <a:r>
              <a:rPr lang="es-ES" dirty="0" smtClean="0"/>
              <a:t>El valor que se asignará a la variable provincia del </a:t>
            </a:r>
            <a:r>
              <a:rPr lang="es-ES" dirty="0" err="1" smtClean="0"/>
              <a:t>ng-model</a:t>
            </a:r>
            <a:r>
              <a:rPr lang="es-ES" dirty="0" smtClean="0"/>
              <a:t> es la propia variable provincia de cada uno de los elementos.</a:t>
            </a:r>
          </a:p>
          <a:p>
            <a:r>
              <a:rPr lang="es-ES" dirty="0" smtClean="0"/>
              <a:t>La clave única es </a:t>
            </a:r>
            <a:r>
              <a:rPr lang="es-ES" dirty="0" err="1" smtClean="0"/>
              <a:t>provincia.idProvincia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3BEB30-80E6-4210-9AC3-B99EA778F134}" type="slidenum">
              <a:rPr lang="es-ES" smtClean="0"/>
              <a:pPr/>
              <a:t>23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583230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El </a:t>
            </a:r>
            <a:r>
              <a:rPr lang="es-ES" i="1" noProof="1" smtClean="0"/>
              <a:t>FormController </a:t>
            </a:r>
            <a:r>
              <a:rPr lang="es-ES" i="0" noProof="1" smtClean="0"/>
              <a:t>es similar al </a:t>
            </a:r>
            <a:r>
              <a:rPr lang="es-ES" i="1" noProof="1" smtClean="0"/>
              <a:t>NgModelController</a:t>
            </a:r>
            <a:r>
              <a:rPr lang="es-ES" i="0" noProof="1" smtClean="0"/>
              <a:t> de cada control del formulario</a:t>
            </a:r>
            <a:endParaRPr lang="es-ES" i="0" dirty="0" smtClean="0"/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3BEB30-80E6-4210-9AC3-B99EA778F134}" type="slidenum">
              <a:rPr lang="es-ES" smtClean="0"/>
              <a:pPr/>
              <a:t>24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624933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3BEB30-80E6-4210-9AC3-B99EA778F134}" type="slidenum">
              <a:rPr lang="es-ES" smtClean="0"/>
              <a:pPr/>
              <a:t>25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448415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50D28-D92A-492B-825F-6F45F7AAF24E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26/01/2016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595D2-B944-4F34-B8EC-58D90B26CD34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53395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50D28-D92A-492B-825F-6F45F7AAF24E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26/01/2016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595D2-B944-4F34-B8EC-58D90B26CD34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89399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50D28-D92A-492B-825F-6F45F7AAF24E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26/01/2016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595D2-B944-4F34-B8EC-58D90B26CD34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16420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50D28-D92A-492B-825F-6F45F7AAF24E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26/01/2016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595D2-B944-4F34-B8EC-58D90B26CD34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35863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50D28-D92A-492B-825F-6F45F7AAF24E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26/01/2016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595D2-B944-4F34-B8EC-58D90B26CD34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59383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0" y="0"/>
            <a:ext cx="9144677" cy="6858000"/>
            <a:chOff x="0" y="0"/>
            <a:chExt cx="9144677" cy="6858000"/>
          </a:xfrm>
        </p:grpSpPr>
        <p:pic>
          <p:nvPicPr>
            <p:cNvPr id="8" name="Picture 7" descr="SD-PanelTitle-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>
            <a:xfrm>
              <a:off x="1515532" y="1520422"/>
              <a:ext cx="6112935" cy="3818468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2" name="Picture 11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" r="47959"/>
            <a:stretch/>
          </p:blipFill>
          <p:spPr>
            <a:xfrm>
              <a:off x="0" y="3128434"/>
              <a:ext cx="1664208" cy="612648"/>
            </a:xfrm>
            <a:prstGeom prst="rect">
              <a:avLst/>
            </a:prstGeom>
          </p:spPr>
        </p:pic>
        <p:pic>
          <p:nvPicPr>
            <p:cNvPr id="13" name="Picture 12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" r="47959"/>
            <a:stretch/>
          </p:blipFill>
          <p:spPr>
            <a:xfrm>
              <a:off x="7480469" y="3128434"/>
              <a:ext cx="1664208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21934" y="1811863"/>
            <a:ext cx="5308866" cy="1515533"/>
          </a:xfrm>
        </p:spPr>
        <p:txBody>
          <a:bodyPr anchor="b">
            <a:noAutofit/>
          </a:bodyPr>
          <a:lstStyle>
            <a:lvl1pPr algn="ctr">
              <a:defRPr sz="4800">
                <a:effectLst/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21934" y="3598327"/>
            <a:ext cx="5308866" cy="1377651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65417" y="5054602"/>
            <a:ext cx="673276" cy="279400"/>
          </a:xfrm>
        </p:spPr>
        <p:txBody>
          <a:bodyPr/>
          <a:lstStyle/>
          <a:p>
            <a:fld id="{511AE697-3286-405F-9BEC-1C639E65F999}" type="datetimeFigureOut">
              <a:rPr lang="es-ES" smtClean="0"/>
              <a:pPr/>
              <a:t>26/01/2016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21934" y="5054602"/>
            <a:ext cx="4064860" cy="279400"/>
          </a:xfrm>
        </p:spPr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17317" y="5054602"/>
            <a:ext cx="413483" cy="279400"/>
          </a:xfrm>
        </p:spPr>
        <p:txBody>
          <a:bodyPr/>
          <a:lstStyle/>
          <a:p>
            <a:fld id="{3487A8F2-AE8E-4B85-8185-2D6C7EFD13B5}" type="slidenum">
              <a:rPr lang="es-ES" smtClean="0"/>
              <a:pPr/>
              <a:t>‹Nº›</a:t>
            </a:fld>
            <a:endParaRPr lang="es-E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019825" y="3471329"/>
            <a:ext cx="5113083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91284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278465" y="2356260"/>
            <a:ext cx="659553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1AE697-3286-405F-9BEC-1C639E65F999}" type="datetimeFigureOut">
              <a:rPr lang="es-ES" smtClean="0"/>
              <a:pPr/>
              <a:t>26/01/2016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7A8F2-AE8E-4B85-8185-2D6C7EFD13B5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441640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8465" y="1641413"/>
            <a:ext cx="6595534" cy="1822514"/>
          </a:xfrm>
        </p:spPr>
        <p:txBody>
          <a:bodyPr anchor="b">
            <a:normAutofit/>
          </a:bodyPr>
          <a:lstStyle>
            <a:lvl1pPr algn="ctr">
              <a:defRPr sz="40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78465" y="3734859"/>
            <a:ext cx="6595534" cy="1090015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1AE697-3286-405F-9BEC-1C639E65F999}" type="datetimeFigureOut">
              <a:rPr lang="es-ES" smtClean="0"/>
              <a:pPr/>
              <a:t>26/01/2016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7A8F2-AE8E-4B85-8185-2D6C7EFD13B5}" type="slidenum">
              <a:rPr lang="es-ES" smtClean="0"/>
              <a:pPr/>
              <a:t>‹Nº›</a:t>
            </a:fld>
            <a:endParaRPr lang="es-E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278466" y="3599392"/>
            <a:ext cx="6595533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91629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278465" y="2356260"/>
            <a:ext cx="659553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6" y="915337"/>
            <a:ext cx="6798734" cy="1303867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76866" y="2487168"/>
            <a:ext cx="3337560" cy="3447288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5152" y="2487168"/>
            <a:ext cx="3337560" cy="3447288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1AE697-3286-405F-9BEC-1C639E65F999}" type="datetimeFigureOut">
              <a:rPr lang="es-ES" smtClean="0"/>
              <a:pPr/>
              <a:t>26/01/2016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7A8F2-AE8E-4B85-8185-2D6C7EFD13B5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4828968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8" y="2658533"/>
            <a:ext cx="333756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76868" y="3243263"/>
            <a:ext cx="3337560" cy="2706624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1832" y="2658533"/>
            <a:ext cx="333756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1832" y="3243263"/>
            <a:ext cx="3337560" cy="2706624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1AE697-3286-405F-9BEC-1C639E65F999}" type="datetimeFigureOut">
              <a:rPr lang="es-ES" smtClean="0"/>
              <a:pPr/>
              <a:t>26/01/2016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7A8F2-AE8E-4B85-8185-2D6C7EFD13B5}" type="slidenum">
              <a:rPr lang="es-ES" smtClean="0"/>
              <a:pPr/>
              <a:t>‹Nº›</a:t>
            </a:fld>
            <a:endParaRPr lang="es-ES"/>
          </a:p>
        </p:txBody>
      </p:sp>
      <p:cxnSp>
        <p:nvCxnSpPr>
          <p:cNvPr id="41" name="Straight Connector 40"/>
          <p:cNvCxnSpPr/>
          <p:nvPr/>
        </p:nvCxnSpPr>
        <p:spPr>
          <a:xfrm>
            <a:off x="1278466" y="2354670"/>
            <a:ext cx="659553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879335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76865" y="915338"/>
            <a:ext cx="6798735" cy="767990"/>
          </a:xfrm>
        </p:spPr>
        <p:txBody>
          <a:bodyPr/>
          <a:lstStyle/>
          <a:p>
            <a:r>
              <a:rPr lang="es-ES" dirty="0" smtClean="0"/>
              <a:t>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1AE697-3286-405F-9BEC-1C639E65F999}" type="datetimeFigureOut">
              <a:rPr lang="es-ES" smtClean="0"/>
              <a:pPr/>
              <a:t>26/01/2016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7A8F2-AE8E-4B85-8185-2D6C7EFD13B5}" type="slidenum">
              <a:rPr lang="es-ES" smtClean="0"/>
              <a:pPr/>
              <a:t>‹Nº›</a:t>
            </a:fld>
            <a:endParaRPr lang="es-E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278466" y="1980598"/>
            <a:ext cx="659553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08449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50D28-D92A-492B-825F-6F45F7AAF24E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26/01/2016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595D2-B944-4F34-B8EC-58D90B26CD34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354074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1AE697-3286-405F-9BEC-1C639E65F999}" type="datetimeFigureOut">
              <a:rPr lang="es-ES" smtClean="0"/>
              <a:pPr/>
              <a:t>26/01/2016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7A8F2-AE8E-4B85-8185-2D6C7EFD13B5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847965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5" y="1388534"/>
            <a:ext cx="2536798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20062" y="982132"/>
            <a:ext cx="3855539" cy="4893735"/>
          </a:xfrm>
        </p:spPr>
        <p:txBody>
          <a:bodyPr anchor="ctr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76865" y="3031065"/>
            <a:ext cx="2536798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1AE697-3286-405F-9BEC-1C639E65F999}" type="datetimeFigureOut">
              <a:rPr lang="es-ES" smtClean="0"/>
              <a:pPr/>
              <a:t>26/01/2016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7A8F2-AE8E-4B85-8185-2D6C7EFD13B5}" type="slidenum">
              <a:rPr lang="es-ES" smtClean="0"/>
              <a:pPr/>
              <a:t>‹Nº›</a:t>
            </a:fld>
            <a:endParaRPr lang="es-E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278466" y="2912533"/>
            <a:ext cx="233359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116886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5" y="1883832"/>
            <a:ext cx="3632202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069" y="1032933"/>
            <a:ext cx="2929463" cy="4792136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76865" y="3255432"/>
            <a:ext cx="3632201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1AE697-3286-405F-9BEC-1C639E65F999}" type="datetimeFigureOut">
              <a:rPr lang="es-ES" smtClean="0"/>
              <a:pPr/>
              <a:t>26/01/2016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7A8F2-AE8E-4B85-8185-2D6C7EFD13B5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5186602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6" y="4815415"/>
            <a:ext cx="6798734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26260" y="1032933"/>
            <a:ext cx="7091482" cy="33612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76866" y="5382153"/>
            <a:ext cx="6798734" cy="49371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1AE697-3286-405F-9BEC-1C639E65F999}" type="datetimeFigureOut">
              <a:rPr lang="es-ES" smtClean="0"/>
              <a:pPr/>
              <a:t>26/01/2016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7A8F2-AE8E-4B85-8185-2D6C7EFD13B5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2886805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6" y="906873"/>
            <a:ext cx="6798734" cy="309786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5" y="4275666"/>
            <a:ext cx="6798736" cy="1600202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1AE697-3286-405F-9BEC-1C639E65F999}" type="datetimeFigureOut">
              <a:rPr lang="es-ES" smtClean="0"/>
              <a:pPr/>
              <a:t>26/01/2016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7A8F2-AE8E-4B85-8185-2D6C7EFD13B5}" type="slidenum">
              <a:rPr lang="es-ES" smtClean="0"/>
              <a:pPr/>
              <a:t>‹Nº›</a:t>
            </a:fld>
            <a:endParaRPr lang="es-E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278465" y="4140199"/>
            <a:ext cx="6606425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91484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4333" y="982132"/>
            <a:ext cx="6400250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00200" y="3352799"/>
            <a:ext cx="5892798" cy="651933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3" y="4343400"/>
            <a:ext cx="6798738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1AE697-3286-405F-9BEC-1C639E65F999}" type="datetimeFigureOut">
              <a:rPr lang="es-ES" smtClean="0"/>
              <a:pPr/>
              <a:t>26/01/2016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7A8F2-AE8E-4B85-8185-2D6C7EFD13B5}" type="slidenum">
              <a:rPr lang="es-ES" smtClean="0"/>
              <a:pPr/>
              <a:t>‹Nº›</a:t>
            </a:fld>
            <a:endParaRPr lang="es-ES"/>
          </a:p>
        </p:txBody>
      </p:sp>
      <p:sp>
        <p:nvSpPr>
          <p:cNvPr id="14" name="TextBox 13"/>
          <p:cNvSpPr txBox="1"/>
          <p:nvPr/>
        </p:nvSpPr>
        <p:spPr>
          <a:xfrm>
            <a:off x="849969" y="905362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633503" y="2827870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278466" y="4140199"/>
            <a:ext cx="659553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149458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9" y="3308581"/>
            <a:ext cx="679872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8" y="4777381"/>
            <a:ext cx="679873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1AE697-3286-405F-9BEC-1C639E65F999}" type="datetimeFigureOut">
              <a:rPr lang="es-ES" smtClean="0"/>
              <a:pPr/>
              <a:t>26/01/2016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7A8F2-AE8E-4B85-8185-2D6C7EFD13B5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5753200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09416" y="982132"/>
            <a:ext cx="632516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8" name="Text Placeholder 2"/>
          <p:cNvSpPr>
            <a:spLocks noGrp="1"/>
          </p:cNvSpPr>
          <p:nvPr>
            <p:ph type="body" idx="13"/>
          </p:nvPr>
        </p:nvSpPr>
        <p:spPr>
          <a:xfrm>
            <a:off x="1176868" y="3639312"/>
            <a:ext cx="6798730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5" y="4529667"/>
            <a:ext cx="6798736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1AE697-3286-405F-9BEC-1C639E65F999}" type="datetimeFigureOut">
              <a:rPr lang="es-ES" smtClean="0"/>
              <a:pPr/>
              <a:t>26/01/2016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7A8F2-AE8E-4B85-8185-2D6C7EFD13B5}" type="slidenum">
              <a:rPr lang="es-ES" smtClean="0"/>
              <a:pPr/>
              <a:t>‹Nº›</a:t>
            </a:fld>
            <a:endParaRPr lang="es-ES"/>
          </a:p>
        </p:txBody>
      </p:sp>
      <p:sp>
        <p:nvSpPr>
          <p:cNvPr id="12" name="TextBox 11"/>
          <p:cNvSpPr txBox="1"/>
          <p:nvPr/>
        </p:nvSpPr>
        <p:spPr>
          <a:xfrm>
            <a:off x="878060" y="896895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649796" y="260772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278466" y="3429000"/>
            <a:ext cx="659553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753788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5" y="982131"/>
            <a:ext cx="6798734" cy="2294467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3200" b="0" dirty="0"/>
            </a:lvl1pPr>
          </a:lstStyle>
          <a:p>
            <a:pPr marL="0" lvl="0"/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3"/>
          </p:nvPr>
        </p:nvSpPr>
        <p:spPr>
          <a:xfrm>
            <a:off x="1176868" y="3566160"/>
            <a:ext cx="6798730" cy="905256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6" y="4470400"/>
            <a:ext cx="6798734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1AE697-3286-405F-9BEC-1C639E65F999}" type="datetimeFigureOut">
              <a:rPr lang="es-ES" smtClean="0"/>
              <a:pPr/>
              <a:t>26/01/2016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7A8F2-AE8E-4B85-8185-2D6C7EFD13B5}" type="slidenum">
              <a:rPr lang="es-ES" smtClean="0"/>
              <a:pPr/>
              <a:t>‹Nº›</a:t>
            </a:fld>
            <a:endParaRPr lang="es-E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278469" y="3429000"/>
            <a:ext cx="6606421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157868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76865" y="2490135"/>
            <a:ext cx="6798736" cy="3385733"/>
          </a:xfrm>
        </p:spPr>
        <p:txBody>
          <a:bodyPr vert="eaVert" anchor="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1AE697-3286-405F-9BEC-1C639E65F999}" type="datetimeFigureOut">
              <a:rPr lang="es-ES" smtClean="0"/>
              <a:pPr/>
              <a:t>26/01/2016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7A8F2-AE8E-4B85-8185-2D6C7EFD13B5}" type="slidenum">
              <a:rPr lang="es-ES" smtClean="0"/>
              <a:pPr/>
              <a:t>‹Nº›</a:t>
            </a:fld>
            <a:endParaRPr lang="es-E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278466" y="2354670"/>
            <a:ext cx="660642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24057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50D28-D92A-492B-825F-6F45F7AAF24E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26/01/2016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595D2-B944-4F34-B8EC-58D90B26CD34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718106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356667" y="906873"/>
            <a:ext cx="1618930" cy="4968995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76867" y="906873"/>
            <a:ext cx="4915509" cy="4968993"/>
          </a:xfrm>
        </p:spPr>
        <p:txBody>
          <a:bodyPr vert="eaVert" anchor="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1AE697-3286-405F-9BEC-1C639E65F999}" type="datetimeFigureOut">
              <a:rPr lang="es-ES" smtClean="0"/>
              <a:pPr/>
              <a:t>26/01/2016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7A8F2-AE8E-4B85-8185-2D6C7EFD13B5}" type="slidenum">
              <a:rPr lang="es-ES" smtClean="0"/>
              <a:pPr/>
              <a:t>‹Nº›</a:t>
            </a:fld>
            <a:endParaRPr lang="es-ES"/>
          </a:p>
        </p:txBody>
      </p:sp>
      <p:cxnSp>
        <p:nvCxnSpPr>
          <p:cNvPr id="14" name="Straight Connector 13"/>
          <p:cNvCxnSpPr/>
          <p:nvPr/>
        </p:nvCxnSpPr>
        <p:spPr>
          <a:xfrm>
            <a:off x="6245512" y="906873"/>
            <a:ext cx="0" cy="4968993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539908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42416" y="2514601"/>
            <a:ext cx="6600451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42416" y="4777380"/>
            <a:ext cx="6600451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761EE-4AA7-453F-A82C-ABCA095F2693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26/01/2016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Freeform 8"/>
          <p:cNvSpPr/>
          <p:nvPr/>
        </p:nvSpPr>
        <p:spPr bwMode="auto">
          <a:xfrm>
            <a:off x="-31719" y="4321158"/>
            <a:ext cx="1395473" cy="781781"/>
          </a:xfrm>
          <a:custGeom>
            <a:avLst/>
            <a:gdLst/>
            <a:ahLst/>
            <a:cxnLst/>
            <a:rect l="l" t="t" r="r" b="b"/>
            <a:pathLst>
              <a:path w="8042" h="10000">
                <a:moveTo>
                  <a:pt x="5799" y="10000"/>
                </a:moveTo>
                <a:cubicBezTo>
                  <a:pt x="5880" y="10000"/>
                  <a:pt x="5934" y="9940"/>
                  <a:pt x="5961" y="9880"/>
                </a:cubicBezTo>
                <a:cubicBezTo>
                  <a:pt x="5961" y="9820"/>
                  <a:pt x="5988" y="9820"/>
                  <a:pt x="5988" y="9820"/>
                </a:cubicBezTo>
                <a:lnTo>
                  <a:pt x="8042" y="5260"/>
                </a:lnTo>
                <a:cubicBezTo>
                  <a:pt x="8096" y="5140"/>
                  <a:pt x="8096" y="4901"/>
                  <a:pt x="8042" y="4721"/>
                </a:cubicBezTo>
                <a:lnTo>
                  <a:pt x="5988" y="221"/>
                </a:lnTo>
                <a:cubicBezTo>
                  <a:pt x="5988" y="160"/>
                  <a:pt x="5961" y="160"/>
                  <a:pt x="5961" y="160"/>
                </a:cubicBezTo>
                <a:cubicBezTo>
                  <a:pt x="5934" y="101"/>
                  <a:pt x="5880" y="41"/>
                  <a:pt x="5799" y="41"/>
                </a:cubicBezTo>
                <a:lnTo>
                  <a:pt x="18" y="0"/>
                </a:lnTo>
                <a:cubicBezTo>
                  <a:pt x="12" y="3330"/>
                  <a:pt x="6" y="6661"/>
                  <a:pt x="0" y="9991"/>
                </a:cubicBezTo>
                <a:lnTo>
                  <a:pt x="5799" y="10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23334" y="4529541"/>
            <a:ext cx="584978" cy="365125"/>
          </a:xfrm>
        </p:spPr>
        <p:txBody>
          <a:bodyPr/>
          <a:lstStyle/>
          <a:p>
            <a:fld id="{DFC0126D-1A21-4B28-AAEA-E639EC19FDAD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2068738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5201" y="624110"/>
            <a:ext cx="6589199" cy="6980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42415" y="1729946"/>
            <a:ext cx="6591985" cy="4181276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761EE-4AA7-453F-A82C-ABCA095F2693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26/01/2016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0126D-1A21-4B28-AAEA-E639EC19FDAD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792299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2074562"/>
            <a:ext cx="6591985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2415" y="3581400"/>
            <a:ext cx="6591985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761EE-4AA7-453F-A82C-ABCA095F2693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26/01/2016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Freeform 11"/>
          <p:cNvSpPr/>
          <p:nvPr/>
        </p:nvSpPr>
        <p:spPr bwMode="auto">
          <a:xfrm flipV="1">
            <a:off x="58" y="3166527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3244140"/>
            <a:ext cx="584978" cy="365125"/>
          </a:xfrm>
        </p:spPr>
        <p:txBody>
          <a:bodyPr/>
          <a:lstStyle/>
          <a:p>
            <a:fld id="{DFC0126D-1A21-4B28-AAEA-E639EC19FDAD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012088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42416" y="2136706"/>
            <a:ext cx="3197531" cy="3767397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37307" y="2136706"/>
            <a:ext cx="3197093" cy="3767397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761EE-4AA7-453F-A82C-ABCA095F2693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26/01/2016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787783"/>
            <a:ext cx="584978" cy="365125"/>
          </a:xfrm>
        </p:spPr>
        <p:txBody>
          <a:bodyPr/>
          <a:lstStyle/>
          <a:p>
            <a:fld id="{DFC0126D-1A21-4B28-AAEA-E639EC19FDAD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1484166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65352" y="2226626"/>
            <a:ext cx="287459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42415" y="2802888"/>
            <a:ext cx="3197532" cy="3105703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6154" y="2223398"/>
            <a:ext cx="28732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333715" y="2799660"/>
            <a:ext cx="3195680" cy="3105703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761EE-4AA7-453F-A82C-ABCA095F2693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26/01/2016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787783"/>
            <a:ext cx="584978" cy="365125"/>
          </a:xfrm>
        </p:spPr>
        <p:txBody>
          <a:bodyPr/>
          <a:lstStyle/>
          <a:p>
            <a:fld id="{DFC0126D-1A21-4B28-AAEA-E639EC19FDAD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8439296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5200" y="624110"/>
            <a:ext cx="6589200" cy="1280890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761EE-4AA7-453F-A82C-ABCA095F2693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26/01/2016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0126D-1A21-4B28-AAEA-E639EC19FDAD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9601990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761EE-4AA7-453F-A82C-ABCA095F2693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26/01/2016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0126D-1A21-4B28-AAEA-E639EC19FDAD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554630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446088"/>
            <a:ext cx="2629584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3494" y="446089"/>
            <a:ext cx="3790906" cy="5414963"/>
          </a:xfrm>
        </p:spPr>
        <p:txBody>
          <a:bodyPr anchor="ctr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1598613"/>
            <a:ext cx="2629584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761EE-4AA7-453F-A82C-ABCA095F2693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26/01/2016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0126D-1A21-4B28-AAEA-E639EC19FDAD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8147856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4800600"/>
            <a:ext cx="6591985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42415" y="634965"/>
            <a:ext cx="6591985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5367338"/>
            <a:ext cx="6591985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761EE-4AA7-453F-A82C-ABCA095F2693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26/01/2016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4910660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11228" y="4983088"/>
            <a:ext cx="584978" cy="365125"/>
          </a:xfrm>
        </p:spPr>
        <p:txBody>
          <a:bodyPr/>
          <a:lstStyle/>
          <a:p>
            <a:fld id="{DFC0126D-1A21-4B28-AAEA-E639EC19FDAD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59154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50D28-D92A-492B-825F-6F45F7AAF24E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26/01/2016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595D2-B944-4F34-B8EC-58D90B26CD34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409402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609600"/>
            <a:ext cx="6591985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2415" y="4354046"/>
            <a:ext cx="6591985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761EE-4AA7-453F-A82C-ABCA095F2693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26/01/2016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3166527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3244140"/>
            <a:ext cx="584978" cy="365125"/>
          </a:xfrm>
        </p:spPr>
        <p:txBody>
          <a:bodyPr/>
          <a:lstStyle/>
          <a:p>
            <a:fld id="{DFC0126D-1A21-4B28-AAEA-E639EC19FDAD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4538217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88123" y="609600"/>
            <a:ext cx="6109587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15972" y="3505200"/>
            <a:ext cx="5653888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2415" y="4354046"/>
            <a:ext cx="6591985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761EE-4AA7-453F-A82C-ABCA095F2693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26/01/2016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9" name="Freeform 11"/>
          <p:cNvSpPr/>
          <p:nvPr/>
        </p:nvSpPr>
        <p:spPr bwMode="auto">
          <a:xfrm flipV="1">
            <a:off x="58" y="3166527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3244140"/>
            <a:ext cx="584978" cy="365125"/>
          </a:xfrm>
        </p:spPr>
        <p:txBody>
          <a:bodyPr/>
          <a:lstStyle/>
          <a:p>
            <a:fld id="{DFC0126D-1A21-4B28-AAEA-E639EC19FDAD}" type="slidenum">
              <a:rPr lang="es-ES" smtClean="0"/>
              <a:pPr/>
              <a:t>‹Nº›</a:t>
            </a:fld>
            <a:endParaRPr lang="es-ES"/>
          </a:p>
        </p:txBody>
      </p:sp>
      <p:sp>
        <p:nvSpPr>
          <p:cNvPr id="14" name="TextBox 13"/>
          <p:cNvSpPr txBox="1"/>
          <p:nvPr/>
        </p:nvSpPr>
        <p:spPr>
          <a:xfrm>
            <a:off x="1808316" y="648005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8000" dirty="0">
                <a:ln w="3175" cmpd="sng">
                  <a:noFill/>
                </a:ln>
                <a:solidFill>
                  <a:srgbClr val="A53010"/>
                </a:solidFill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169533" y="290530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8000" dirty="0">
                <a:ln w="3175" cmpd="sng">
                  <a:noFill/>
                </a:ln>
                <a:solidFill>
                  <a:srgbClr val="A53010"/>
                </a:solidFill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0921322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2438401"/>
            <a:ext cx="6591985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5181600"/>
            <a:ext cx="6591985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761EE-4AA7-453F-A82C-ABCA095F2693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26/01/2016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Freeform 11"/>
          <p:cNvSpPr/>
          <p:nvPr/>
        </p:nvSpPr>
        <p:spPr bwMode="auto">
          <a:xfrm flipV="1">
            <a:off x="58" y="4910660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11228" y="4983088"/>
            <a:ext cx="584978" cy="365125"/>
          </a:xfrm>
        </p:spPr>
        <p:txBody>
          <a:bodyPr/>
          <a:lstStyle/>
          <a:p>
            <a:fld id="{DFC0126D-1A21-4B28-AAEA-E639EC19FDAD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4756156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2188123" y="609600"/>
            <a:ext cx="6109587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942415" y="4343400"/>
            <a:ext cx="6688292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5181600"/>
            <a:ext cx="6688292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761EE-4AA7-453F-A82C-ABCA095F2693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26/01/2016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0" name="Freeform 11"/>
          <p:cNvSpPr/>
          <p:nvPr/>
        </p:nvSpPr>
        <p:spPr bwMode="auto">
          <a:xfrm flipV="1">
            <a:off x="58" y="4910660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11228" y="4983088"/>
            <a:ext cx="584978" cy="365125"/>
          </a:xfrm>
        </p:spPr>
        <p:txBody>
          <a:bodyPr/>
          <a:lstStyle/>
          <a:p>
            <a:fld id="{DFC0126D-1A21-4B28-AAEA-E639EC19FDAD}" type="slidenum">
              <a:rPr lang="es-ES" smtClean="0"/>
              <a:pPr/>
              <a:t>‹Nº›</a:t>
            </a:fld>
            <a:endParaRPr lang="es-ES"/>
          </a:p>
        </p:txBody>
      </p:sp>
      <p:sp>
        <p:nvSpPr>
          <p:cNvPr id="11" name="TextBox 10"/>
          <p:cNvSpPr txBox="1"/>
          <p:nvPr/>
        </p:nvSpPr>
        <p:spPr>
          <a:xfrm>
            <a:off x="1808316" y="648005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8000" dirty="0">
                <a:ln w="3175" cmpd="sng">
                  <a:noFill/>
                </a:ln>
                <a:solidFill>
                  <a:srgbClr val="A53010"/>
                </a:solidFill>
                <a:latin typeface="Arial"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169533" y="290530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8000" dirty="0">
                <a:ln w="3175" cmpd="sng">
                  <a:noFill/>
                </a:ln>
                <a:solidFill>
                  <a:srgbClr val="A53010"/>
                </a:solidFill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3646756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6" y="627407"/>
            <a:ext cx="6591984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942415" y="4343400"/>
            <a:ext cx="6591985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5181600"/>
            <a:ext cx="6591985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761EE-4AA7-453F-A82C-ABCA095F2693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26/01/2016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4910660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11228" y="4983088"/>
            <a:ext cx="584978" cy="365125"/>
          </a:xfrm>
        </p:spPr>
        <p:txBody>
          <a:bodyPr/>
          <a:lstStyle/>
          <a:p>
            <a:fld id="{DFC0126D-1A21-4B28-AAEA-E639EC19FDAD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4517343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761EE-4AA7-453F-A82C-ABCA095F2693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26/01/2016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0126D-1A21-4B28-AAEA-E639EC19FDAD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1280259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78535" y="627406"/>
            <a:ext cx="1656132" cy="5283817"/>
          </a:xfrm>
        </p:spPr>
        <p:txBody>
          <a:bodyPr vert="eaVert" anchor="ctr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42416" y="627406"/>
            <a:ext cx="4716348" cy="5283817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761EE-4AA7-453F-A82C-ABCA095F2693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26/01/2016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0126D-1A21-4B28-AAEA-E639EC19FDAD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72219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50D28-D92A-492B-825F-6F45F7AAF24E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26/01/2016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595D2-B944-4F34-B8EC-58D90B26CD34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6887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 sz="3600" b="1" i="1" dirty="0">
                <a:solidFill>
                  <a:srgbClr val="04617B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nstantia"/>
                <a:cs typeface="+mn-cs"/>
              </a:defRPr>
            </a:lvl1pPr>
          </a:lstStyle>
          <a:p>
            <a:pPr lvl="0" algn="ctr" defTabSz="762000">
              <a:lnSpc>
                <a:spcPct val="100000"/>
              </a:lnSpc>
              <a:spcBef>
                <a:spcPts val="0"/>
              </a:spcBef>
            </a:pPr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50D28-D92A-492B-825F-6F45F7AAF24E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26/01/2016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595D2-B944-4F34-B8EC-58D90B26CD34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65797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Ejem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 algn="l">
              <a:defRPr lang="en-US" sz="3600" b="1" i="1" dirty="0">
                <a:solidFill>
                  <a:srgbClr val="04617B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nstantia"/>
                <a:cs typeface="+mn-cs"/>
              </a:defRPr>
            </a:lvl1pPr>
          </a:lstStyle>
          <a:p>
            <a:pPr lvl="0" algn="ctr" defTabSz="762000">
              <a:lnSpc>
                <a:spcPct val="100000"/>
              </a:lnSpc>
              <a:spcBef>
                <a:spcPts val="0"/>
              </a:spcBef>
            </a:pPr>
            <a:r>
              <a:rPr lang="es-ES" dirty="0" smtClean="0"/>
              <a:t>Ejemplo: título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50D28-D92A-492B-825F-6F45F7AAF24E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26/01/2016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595D2-B944-4F34-B8EC-58D90B26CD34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ectángulo 5"/>
          <p:cNvSpPr/>
          <p:nvPr userDrawn="1"/>
        </p:nvSpPr>
        <p:spPr>
          <a:xfrm>
            <a:off x="8679545" y="0"/>
            <a:ext cx="437882" cy="68580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>
              <a:solidFill>
                <a:prstClr val="black"/>
              </a:solidFill>
            </a:endParaRPr>
          </a:p>
        </p:txBody>
      </p:sp>
      <p:sp>
        <p:nvSpPr>
          <p:cNvPr id="7" name="Pentágono 6"/>
          <p:cNvSpPr/>
          <p:nvPr userDrawn="1"/>
        </p:nvSpPr>
        <p:spPr>
          <a:xfrm flipH="1">
            <a:off x="2519363" y="1003301"/>
            <a:ext cx="6160182" cy="114299"/>
          </a:xfrm>
          <a:prstGeom prst="homePlat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36421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Ejercici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318197" y="540700"/>
            <a:ext cx="6197153" cy="638174"/>
          </a:xfr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lang="en-US" sz="3600" b="1" i="1" dirty="0">
                <a:solidFill>
                  <a:srgbClr val="04617B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nstantia"/>
                <a:cs typeface="+mn-cs"/>
              </a:defRPr>
            </a:lvl1pPr>
          </a:lstStyle>
          <a:p>
            <a:pPr lvl="0" algn="ctr" defTabSz="762000">
              <a:lnSpc>
                <a:spcPct val="100000"/>
              </a:lnSpc>
              <a:spcBef>
                <a:spcPts val="0"/>
              </a:spcBef>
            </a:pPr>
            <a:r>
              <a:rPr lang="es-ES" dirty="0" smtClean="0"/>
              <a:t>Ejercicio: título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50D28-D92A-492B-825F-6F45F7AAF24E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26/01/2016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595D2-B944-4F34-B8EC-58D90B26CD34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6" name="Grupo 5"/>
          <p:cNvGrpSpPr/>
          <p:nvPr userDrawn="1"/>
        </p:nvGrpSpPr>
        <p:grpSpPr>
          <a:xfrm>
            <a:off x="0" y="0"/>
            <a:ext cx="2073499" cy="6056243"/>
            <a:chOff x="0" y="0"/>
            <a:chExt cx="2073499" cy="6858000"/>
          </a:xfrm>
        </p:grpSpPr>
        <p:sp>
          <p:nvSpPr>
            <p:cNvPr id="7" name="Rectángulo 6"/>
            <p:cNvSpPr/>
            <p:nvPr/>
          </p:nvSpPr>
          <p:spPr>
            <a:xfrm>
              <a:off x="0" y="0"/>
              <a:ext cx="437882" cy="68580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prstClr val="black"/>
                </a:solidFill>
              </a:endParaRPr>
            </a:p>
          </p:txBody>
        </p:sp>
        <p:sp>
          <p:nvSpPr>
            <p:cNvPr id="8" name="Pentágono 7"/>
            <p:cNvSpPr/>
            <p:nvPr/>
          </p:nvSpPr>
          <p:spPr>
            <a:xfrm>
              <a:off x="0" y="756756"/>
              <a:ext cx="2073499" cy="206062"/>
            </a:xfrm>
            <a:prstGeom prst="homePlat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555657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50D28-D92A-492B-825F-6F45F7AAF24E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26/01/2016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595D2-B944-4F34-B8EC-58D90B26CD34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3090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microsoft.com/office/2007/relationships/hdphoto" Target="../media/hdphoto1.wdp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30.xml"/><Relationship Id="rId2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29.xml"/><Relationship Id="rId20" Type="http://schemas.openxmlformats.org/officeDocument/2006/relationships/image" Target="../media/image6.png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23.xml"/><Relationship Id="rId19" Type="http://schemas.openxmlformats.org/officeDocument/2006/relationships/image" Target="../media/image5.png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13" Type="http://schemas.openxmlformats.org/officeDocument/2006/relationships/slideLayout" Target="../slideLayouts/slideLayout43.xml"/><Relationship Id="rId3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7.xml"/><Relationship Id="rId12" Type="http://schemas.openxmlformats.org/officeDocument/2006/relationships/slideLayout" Target="../slideLayouts/slideLayout42.xml"/><Relationship Id="rId17" Type="http://schemas.openxmlformats.org/officeDocument/2006/relationships/theme" Target="../theme/theme3.xml"/><Relationship Id="rId2" Type="http://schemas.openxmlformats.org/officeDocument/2006/relationships/slideLayout" Target="../slideLayouts/slideLayout32.xml"/><Relationship Id="rId16" Type="http://schemas.openxmlformats.org/officeDocument/2006/relationships/slideLayout" Target="../slideLayouts/slideLayout46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41.xml"/><Relationship Id="rId5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40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14" Type="http://schemas.openxmlformats.org/officeDocument/2006/relationships/slideLayout" Target="../slideLayouts/slideLayout4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>
            <a:lum/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artisticLineDrawing trans="23000"/>
                    </a14:imgEffect>
                  </a14:imgLayer>
                </a14:imgProps>
              </a:ext>
            </a:extLst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381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ctr" defTabSz="762000">
              <a:lnSpc>
                <a:spcPct val="100000"/>
              </a:lnSpc>
              <a:spcBef>
                <a:spcPts val="0"/>
              </a:spcBef>
            </a:pPr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C50D28-D92A-492B-825F-6F45F7AAF24E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26/01/2016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8595D2-B944-4F34-B8EC-58D90B26CD34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Picture 2" descr="CLEFormación"/>
          <p:cNvPicPr>
            <a:picLocks noChangeAspect="1" noChangeArrowheads="1"/>
          </p:cNvPicPr>
          <p:nvPr userDrawn="1"/>
        </p:nvPicPr>
        <p:blipFill rotWithShape="1">
          <a:blip r:embed="rId1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17" t="24390" r="5962" b="25203"/>
          <a:stretch/>
        </p:blipFill>
        <p:spPr bwMode="auto">
          <a:xfrm>
            <a:off x="0" y="6245156"/>
            <a:ext cx="1054353" cy="612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18856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35" r:id="rId2"/>
    <p:sldLayoutId id="2147483736" r:id="rId3"/>
    <p:sldLayoutId id="2147483737" r:id="rId4"/>
    <p:sldLayoutId id="2147483738" r:id="rId5"/>
    <p:sldLayoutId id="2147483739" r:id="rId6"/>
    <p:sldLayoutId id="2147483740" r:id="rId7"/>
    <p:sldLayoutId id="2147483741" r:id="rId8"/>
    <p:sldLayoutId id="2147483742" r:id="rId9"/>
    <p:sldLayoutId id="2147483743" r:id="rId10"/>
    <p:sldLayoutId id="2147483744" r:id="rId11"/>
    <p:sldLayoutId id="2147483745" r:id="rId12"/>
    <p:sldLayoutId id="2147483746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3600" b="1" i="1" kern="1200" dirty="0">
          <a:solidFill>
            <a:srgbClr val="04617B"/>
          </a:solidFill>
          <a:effectLst>
            <a:outerShdw blurRad="38100" dist="38100" dir="2700000" algn="tl">
              <a:srgbClr val="C0C0C0"/>
            </a:outerShdw>
          </a:effectLst>
          <a:latin typeface="Constantia"/>
          <a:ea typeface="+mj-ea"/>
          <a:cs typeface="+mn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9152467" cy="6858000"/>
            <a:chOff x="0" y="0"/>
            <a:chExt cx="9152467" cy="6858000"/>
          </a:xfrm>
        </p:grpSpPr>
        <p:pic>
          <p:nvPicPr>
            <p:cNvPr id="8" name="Picture 7" descr="S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553888" y="542807"/>
              <a:ext cx="8039776" cy="5756392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14240"/>
            <a:stretch/>
          </p:blipFill>
          <p:spPr>
            <a:xfrm>
              <a:off x="0" y="3128434"/>
              <a:ext cx="68580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14240"/>
            <a:stretch/>
          </p:blipFill>
          <p:spPr>
            <a:xfrm>
              <a:off x="8466667" y="3128434"/>
              <a:ext cx="68580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76866" y="915337"/>
            <a:ext cx="6798734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5" y="2490135"/>
            <a:ext cx="6798736" cy="344499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356670" y="5960533"/>
            <a:ext cx="1148283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49C50D28-D92A-492B-825F-6F45F7AAF24E}" type="datetimeFigureOut">
              <a:rPr lang="es-ES" smtClean="0"/>
              <a:pPr/>
              <a:t>26/01/2016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76865" y="5960533"/>
            <a:ext cx="510466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80091" y="5960533"/>
            <a:ext cx="39551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E78595D2-B944-4F34-B8EC-58D90B26CD34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590473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1" r:id="rId6"/>
    <p:sldLayoutId id="2147483722" r:id="rId7"/>
    <p:sldLayoutId id="2147483723" r:id="rId8"/>
    <p:sldLayoutId id="2147483724" r:id="rId9"/>
    <p:sldLayoutId id="2147483725" r:id="rId10"/>
    <p:sldLayoutId id="2147483726" r:id="rId11"/>
    <p:sldLayoutId id="2147483727" r:id="rId12"/>
    <p:sldLayoutId id="2147483728" r:id="rId13"/>
    <p:sldLayoutId id="2147483729" r:id="rId14"/>
    <p:sldLayoutId id="2147483730" r:id="rId15"/>
    <p:sldLayoutId id="2147483731" r:id="rId16"/>
    <p:sldLayoutId id="2147483732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/>
          <p:cNvGrpSpPr/>
          <p:nvPr/>
        </p:nvGrpSpPr>
        <p:grpSpPr>
          <a:xfrm>
            <a:off x="1" y="228600"/>
            <a:ext cx="1981200" cy="6638628"/>
            <a:chOff x="2487613" y="285750"/>
            <a:chExt cx="2428875" cy="5654676"/>
          </a:xfrm>
        </p:grpSpPr>
        <p:sp>
          <p:nvSpPr>
            <p:cNvPr id="37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8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9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0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1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2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3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4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5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6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7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8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49" name="Group 48"/>
          <p:cNvGrpSpPr/>
          <p:nvPr/>
        </p:nvGrpSpPr>
        <p:grpSpPr>
          <a:xfrm>
            <a:off x="20421" y="285"/>
            <a:ext cx="1952272" cy="6852968"/>
            <a:chOff x="6627813" y="195717"/>
            <a:chExt cx="1952625" cy="5678034"/>
          </a:xfrm>
        </p:grpSpPr>
        <p:sp>
          <p:nvSpPr>
            <p:cNvPr id="50" name="Freeform 27"/>
            <p:cNvSpPr/>
            <p:nvPr/>
          </p:nvSpPr>
          <p:spPr bwMode="auto">
            <a:xfrm>
              <a:off x="6627813" y="195717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1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2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3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4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5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6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7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8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9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0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1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62" name="Rectangle 61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45200" y="624110"/>
            <a:ext cx="6589200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2415" y="2133600"/>
            <a:ext cx="6591985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772400" y="6135089"/>
            <a:ext cx="766380" cy="3701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C50D28-D92A-492B-825F-6F45F7AAF24E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26/01/2016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42415" y="6135809"/>
            <a:ext cx="57164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11228" y="787783"/>
            <a:ext cx="58497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E78595D2-B944-4F34-B8EC-58D90B26CD34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676905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50" r:id="rId3"/>
    <p:sldLayoutId id="2147483751" r:id="rId4"/>
    <p:sldLayoutId id="2147483752" r:id="rId5"/>
    <p:sldLayoutId id="2147483753" r:id="rId6"/>
    <p:sldLayoutId id="2147483754" r:id="rId7"/>
    <p:sldLayoutId id="2147483755" r:id="rId8"/>
    <p:sldLayoutId id="2147483756" r:id="rId9"/>
    <p:sldLayoutId id="2147483757" r:id="rId10"/>
    <p:sldLayoutId id="2147483758" r:id="rId11"/>
    <p:sldLayoutId id="2147483759" r:id="rId12"/>
    <p:sldLayoutId id="2147483760" r:id="rId13"/>
    <p:sldLayoutId id="2147483761" r:id="rId14"/>
    <p:sldLayoutId id="2147483762" r:id="rId15"/>
    <p:sldLayoutId id="2147483763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hyperlink" Target="http://gregpike.net/demos/angular-local-storage/demo/demo.html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7.png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riskowal/q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6.jpeg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6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6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code.angularjs.org/1.4.8/" TargetMode="Externa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6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ibujo_de_Microsoft_Visio1.vsdx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29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github.com/lucalanca/grunt-angular-architecture-graph/" TargetMode="External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8.png"/><Relationship Id="rId4" Type="http://schemas.openxmlformats.org/officeDocument/2006/relationships/hyperlink" Target="https://angular-ui.github.io/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7.png"/><Relationship Id="rId4" Type="http://schemas.openxmlformats.org/officeDocument/2006/relationships/hyperlink" Target="http://mobileangularui.com/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5" Type="http://schemas.openxmlformats.org/officeDocument/2006/relationships/hyperlink" Target="http://ui-grid.info/" TargetMode="External"/><Relationship Id="rId4" Type="http://schemas.openxmlformats.org/officeDocument/2006/relationships/image" Target="../media/image4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2.png"/><Relationship Id="rId4" Type="http://schemas.openxmlformats.org/officeDocument/2006/relationships/hyperlink" Target="http://angular-ui.github.io/angular-google-maps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hyperlink" Target="https://github.com/likeastore/ngDialog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hyperlink" Target="http://mdbootstrap.com/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9.png"/><Relationship Id="rId5" Type="http://schemas.openxmlformats.org/officeDocument/2006/relationships/hyperlink" Target="http://fezvrasta.github.io/bootstrap-material-design/bootstrap-elements.html" TargetMode="External"/><Relationship Id="rId4" Type="http://schemas.openxmlformats.org/officeDocument/2006/relationships/image" Target="../media/image4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angular-ui.github.io/bootstrap/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angular-ui.github.io/bootstrap/" TargetMode="Externa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2.png"/><Relationship Id="rId4" Type="http://schemas.openxmlformats.org/officeDocument/2006/relationships/hyperlink" Target="http://ui-grid.info/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5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0.emf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medium.com/@lucalanca/modularity-and-angularjs-454e457c6df" TargetMode="Externa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irpair.com/angularjs/posts/component-based-angularjs-directives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hyperlink" Target="http://webcomponents.org/" TargetMode="External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www.polymer-project.org/1.0/" TargetMode="External"/><Relationship Id="rId4" Type="http://schemas.openxmlformats.org/officeDocument/2006/relationships/image" Target="../media/image66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code.angularjs.org/1.4.8/" TargetMode="External"/><Relationship Id="rId4" Type="http://schemas.openxmlformats.org/officeDocument/2006/relationships/image" Target="../media/image6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3.jpeg"/><Relationship Id="rId4" Type="http://schemas.openxmlformats.org/officeDocument/2006/relationships/image" Target="../media/image7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8.jpeg"/><Relationship Id="rId4" Type="http://schemas.openxmlformats.org/officeDocument/2006/relationships/hyperlink" Target="https://github.com/johnpapa/angular-styleguide" TargetMode="Externa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6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6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6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9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6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6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github.com/grevory/angular-local-storage" TargetMode="Externa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smtClean="0"/>
              <a:t>AngularJS</a:t>
            </a:r>
            <a:endParaRPr lang="es-ES" dirty="0"/>
          </a:p>
        </p:txBody>
      </p:sp>
      <p:sp>
        <p:nvSpPr>
          <p:cNvPr id="4" name="Marcador de texto 3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8492469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432779" cy="638174"/>
          </a:xfrm>
        </p:spPr>
        <p:txBody>
          <a:bodyPr/>
          <a:lstStyle/>
          <a:p>
            <a:pPr algn="ctr"/>
            <a:r>
              <a:rPr lang="es-ES" dirty="0" smtClean="0"/>
              <a:t>Módulos según John Papa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061429" y="253114"/>
            <a:ext cx="750188" cy="750188"/>
          </a:xfrm>
          <a:prstGeom prst="rect">
            <a:avLst/>
          </a:prstGeom>
        </p:spPr>
      </p:pic>
      <p:pic>
        <p:nvPicPr>
          <p:cNvPr id="2050" name="Picture 2" descr="https://cdn-images-1.medium.com/max/800/1*b6v1_dWSNKl98ZNoHZs75w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7798" y="1282193"/>
            <a:ext cx="6448725" cy="3530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uadroTexto 7"/>
          <p:cNvSpPr txBox="1"/>
          <p:nvPr/>
        </p:nvSpPr>
        <p:spPr>
          <a:xfrm>
            <a:off x="1674795" y="5091762"/>
            <a:ext cx="403264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Módulo APP [Style Y161]</a:t>
            </a:r>
            <a:endParaRPr lang="es-ES" dirty="0" smtClean="0"/>
          </a:p>
          <a:p>
            <a:r>
              <a:rPr lang="es-ES" dirty="0" smtClean="0"/>
              <a:t>Módulos de "características</a:t>
            </a:r>
            <a:r>
              <a:rPr lang="es-ES" dirty="0"/>
              <a:t>" [Style Y163]</a:t>
            </a:r>
            <a:endParaRPr lang="es-ES" dirty="0" smtClean="0"/>
          </a:p>
          <a:p>
            <a:r>
              <a:rPr lang="es-ES" dirty="0"/>
              <a:t>Módulos reutilizables [Style Y164]</a:t>
            </a:r>
          </a:p>
        </p:txBody>
      </p:sp>
      <p:sp>
        <p:nvSpPr>
          <p:cNvPr id="11" name="CuadroTexto 10"/>
          <p:cNvSpPr txBox="1"/>
          <p:nvPr/>
        </p:nvSpPr>
        <p:spPr>
          <a:xfrm>
            <a:off x="6583679" y="5368761"/>
            <a:ext cx="19520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Nomenclatura</a:t>
            </a:r>
          </a:p>
          <a:p>
            <a:r>
              <a:rPr lang="en-US" i="1" dirty="0" smtClean="0"/>
              <a:t>Scaffolding</a:t>
            </a:r>
            <a:r>
              <a:rPr lang="es-ES" dirty="0" smtClean="0"/>
              <a:t> elegido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08646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669593" y="365128"/>
            <a:ext cx="7000449" cy="638174"/>
          </a:xfrm>
        </p:spPr>
        <p:txBody>
          <a:bodyPr/>
          <a:lstStyle/>
          <a:p>
            <a:pPr algn="ctr"/>
            <a:r>
              <a:rPr lang="es-ES" dirty="0" smtClean="0"/>
              <a:t>Configuración Local-Storage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061429" y="253114"/>
            <a:ext cx="750188" cy="750188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1019184" y="1184353"/>
            <a:ext cx="66508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Una vez instalado e inyectado el módulo externo en la aplicación de AngularJS se posible configurarlo, gracias al método </a:t>
            </a:r>
            <a:r>
              <a:rPr lang="en-US" i="1" noProof="1" smtClean="0"/>
              <a:t>config</a:t>
            </a:r>
            <a:r>
              <a:rPr lang="es-ES" dirty="0" smtClean="0"/>
              <a:t>() del objeto angular</a:t>
            </a:r>
            <a:endParaRPr lang="es-ES" dirty="0"/>
          </a:p>
        </p:txBody>
      </p:sp>
      <p:sp>
        <p:nvSpPr>
          <p:cNvPr id="5" name="Rectángulo 4"/>
          <p:cNvSpPr/>
          <p:nvPr/>
        </p:nvSpPr>
        <p:spPr>
          <a:xfrm>
            <a:off x="1873268" y="2288734"/>
            <a:ext cx="4942689" cy="1477328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s-ES" noProof="1" smtClean="0">
                <a:solidFill>
                  <a:schemeClr val="lt1"/>
                </a:solidFill>
              </a:rPr>
              <a:t>angular.module("appModule")</a:t>
            </a:r>
          </a:p>
          <a:p>
            <a:r>
              <a:rPr lang="es-ES" noProof="1" smtClean="0">
                <a:solidFill>
                  <a:schemeClr val="lt1"/>
                </a:solidFill>
              </a:rPr>
              <a:t>.config(['localStorageServiceProvider', 	function(localStorageServiceProvider) {</a:t>
            </a:r>
          </a:p>
          <a:p>
            <a:r>
              <a:rPr lang="es-ES" noProof="1" smtClean="0">
                <a:solidFill>
                  <a:schemeClr val="lt1"/>
                </a:solidFill>
              </a:rPr>
              <a:t>    localStorageServiceProvider.setPrefix('ls')</a:t>
            </a:r>
          </a:p>
          <a:p>
            <a:r>
              <a:rPr lang="es-ES" noProof="1" smtClean="0">
                <a:solidFill>
                  <a:schemeClr val="lt1"/>
                </a:solidFill>
              </a:rPr>
              <a:t>  }])</a:t>
            </a:r>
            <a:endParaRPr lang="es-ES" noProof="1">
              <a:solidFill>
                <a:schemeClr val="lt1"/>
              </a:solidFill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1278491" y="4476465"/>
            <a:ext cx="67829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s-ES" dirty="0" smtClean="0"/>
              <a:t>Se inyecta el servicio en la función responsable de la configuración</a:t>
            </a:r>
          </a:p>
          <a:p>
            <a:pPr marL="342900" indent="-342900">
              <a:buAutoNum type="arabicPeriod"/>
            </a:pPr>
            <a:r>
              <a:rPr lang="es-ES" dirty="0" smtClean="0"/>
              <a:t>Se utilizan los elementos del API apropiados para configurara el servicio, e.g. </a:t>
            </a:r>
            <a:r>
              <a:rPr lang="es-ES" dirty="0" err="1" smtClean="0"/>
              <a:t>setPrefix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4384588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669593" y="365128"/>
            <a:ext cx="7000449" cy="638174"/>
          </a:xfrm>
        </p:spPr>
        <p:txBody>
          <a:bodyPr/>
          <a:lstStyle/>
          <a:p>
            <a:pPr algn="ctr"/>
            <a:r>
              <a:rPr lang="es-ES" dirty="0" smtClean="0"/>
              <a:t>Servicio Local-Storage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061429" y="253114"/>
            <a:ext cx="750188" cy="750188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1019184" y="1184353"/>
            <a:ext cx="66508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Una vez instalado e inyectado el módulo externo en la aplicación de AngularJS, es posible utilizar en un determinado </a:t>
            </a:r>
            <a:r>
              <a:rPr lang="en-US" i="1" dirty="0" smtClean="0"/>
              <a:t>controller</a:t>
            </a:r>
            <a:r>
              <a:rPr lang="es-ES" dirty="0" smtClean="0"/>
              <a:t> el servicio proporcionado en este módulo</a:t>
            </a:r>
            <a:endParaRPr lang="es-ES" dirty="0"/>
          </a:p>
        </p:txBody>
      </p:sp>
      <p:sp>
        <p:nvSpPr>
          <p:cNvPr id="2" name="Rectángulo 1"/>
          <p:cNvSpPr/>
          <p:nvPr/>
        </p:nvSpPr>
        <p:spPr>
          <a:xfrm>
            <a:off x="1726442" y="2288734"/>
            <a:ext cx="6161964" cy="1200329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s-ES" noProof="1" smtClean="0">
                <a:solidFill>
                  <a:schemeClr val="lt1"/>
                </a:solidFill>
              </a:rPr>
              <a:t>angular.module('appModule')</a:t>
            </a:r>
          </a:p>
          <a:p>
            <a:r>
              <a:rPr lang="es-ES" noProof="1" smtClean="0">
                <a:solidFill>
                  <a:schemeClr val="lt1"/>
                </a:solidFill>
              </a:rPr>
              <a:t>  .controller('MainCtrl', ["$scope", 'localStorageService',</a:t>
            </a:r>
            <a:br>
              <a:rPr lang="es-ES" noProof="1" smtClean="0">
                <a:solidFill>
                  <a:schemeClr val="lt1"/>
                </a:solidFill>
              </a:rPr>
            </a:br>
            <a:r>
              <a:rPr lang="es-ES" noProof="1" smtClean="0">
                <a:solidFill>
                  <a:schemeClr val="lt1"/>
                </a:solidFill>
              </a:rPr>
              <a:t>	function ($scope, localStorageService) {</a:t>
            </a:r>
          </a:p>
          <a:p>
            <a:r>
              <a:rPr lang="es-ES" noProof="1" smtClean="0">
                <a:solidFill>
                  <a:schemeClr val="lt1"/>
                </a:solidFill>
              </a:rPr>
              <a:t>  	…</a:t>
            </a:r>
            <a:endParaRPr lang="es-ES" noProof="1">
              <a:solidFill>
                <a:schemeClr val="lt1"/>
              </a:solidFill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1104653" y="3985146"/>
            <a:ext cx="27167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En el caso </a:t>
            </a:r>
            <a:r>
              <a:rPr lang="es-ES" dirty="0"/>
              <a:t>de </a:t>
            </a:r>
            <a:r>
              <a:rPr lang="es-ES" i="1" noProof="1" smtClean="0"/>
              <a:t>localStorageService</a:t>
            </a:r>
            <a:r>
              <a:rPr lang="es-ES" dirty="0" smtClean="0"/>
              <a:t>, los principales elementos del API son </a:t>
            </a:r>
            <a:endParaRPr lang="es-ES" dirty="0"/>
          </a:p>
        </p:txBody>
      </p:sp>
      <p:sp>
        <p:nvSpPr>
          <p:cNvPr id="7" name="Rectángulo 6"/>
          <p:cNvSpPr/>
          <p:nvPr/>
        </p:nvSpPr>
        <p:spPr>
          <a:xfrm>
            <a:off x="3316406" y="5609550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" dirty="0">
                <a:hlinkClick r:id="rId3"/>
              </a:rPr>
              <a:t>http://</a:t>
            </a:r>
            <a:r>
              <a:rPr lang="es-ES" dirty="0" smtClean="0">
                <a:hlinkClick r:id="rId3"/>
              </a:rPr>
              <a:t>gregpike.net/demos/angular-local-storage/demo/demo.html</a:t>
            </a:r>
            <a:r>
              <a:rPr lang="es-ES" dirty="0" smtClean="0"/>
              <a:t> </a:t>
            </a:r>
            <a:endParaRPr lang="es-ES" dirty="0"/>
          </a:p>
        </p:txBody>
      </p:sp>
      <p:sp>
        <p:nvSpPr>
          <p:cNvPr id="8" name="CuadroTexto 7"/>
          <p:cNvSpPr txBox="1"/>
          <p:nvPr/>
        </p:nvSpPr>
        <p:spPr>
          <a:xfrm>
            <a:off x="4344613" y="3913138"/>
            <a:ext cx="179100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/>
              <a:t>isSupported</a:t>
            </a:r>
            <a:endParaRPr lang="es-ES" dirty="0" smtClean="0"/>
          </a:p>
          <a:p>
            <a:r>
              <a:rPr lang="es-ES" dirty="0" smtClean="0"/>
              <a:t>set / </a:t>
            </a:r>
            <a:r>
              <a:rPr lang="es-ES" dirty="0" err="1" smtClean="0"/>
              <a:t>get</a:t>
            </a:r>
            <a:endParaRPr lang="es-ES" dirty="0" smtClean="0"/>
          </a:p>
          <a:p>
            <a:r>
              <a:rPr lang="es-ES" dirty="0" err="1" smtClean="0"/>
              <a:t>remove</a:t>
            </a:r>
            <a:r>
              <a:rPr lang="es-ES" dirty="0" smtClean="0"/>
              <a:t> / </a:t>
            </a:r>
            <a:r>
              <a:rPr lang="es-ES" dirty="0" err="1" smtClean="0"/>
              <a:t>clearAll</a:t>
            </a:r>
            <a:endParaRPr lang="es-ES" dirty="0" smtClean="0"/>
          </a:p>
          <a:p>
            <a:r>
              <a:rPr lang="es-ES" dirty="0" smtClean="0"/>
              <a:t>cookie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0087482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669593" y="365128"/>
            <a:ext cx="7000449" cy="638174"/>
          </a:xfrm>
        </p:spPr>
        <p:txBody>
          <a:bodyPr/>
          <a:lstStyle/>
          <a:p>
            <a:pPr algn="ctr"/>
            <a:r>
              <a:rPr lang="en-US" dirty="0" smtClean="0"/>
              <a:t>Listener</a:t>
            </a:r>
            <a:r>
              <a:rPr lang="es-ES" dirty="0" smtClean="0"/>
              <a:t> de las modificaciones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061429" y="253114"/>
            <a:ext cx="750188" cy="750188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1014341" y="1266240"/>
            <a:ext cx="66508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El servicio </a:t>
            </a:r>
            <a:r>
              <a:rPr lang="es-ES" i="1" noProof="1"/>
              <a:t>localStorageService </a:t>
            </a:r>
            <a:r>
              <a:rPr lang="es-ES" noProof="1" smtClean="0"/>
              <a:t>permite lógicamente mofificar </a:t>
            </a:r>
            <a:r>
              <a:rPr lang="es-ES" i="1" noProof="1" smtClean="0"/>
              <a:t>localStorage</a:t>
            </a:r>
            <a:r>
              <a:rPr lang="es-ES" dirty="0" smtClean="0"/>
              <a:t> y al mismo tiempo repercutir estos cambios en las variables del </a:t>
            </a:r>
            <a:r>
              <a:rPr lang="es-ES" i="1" dirty="0" smtClean="0"/>
              <a:t>$</a:t>
            </a:r>
            <a:r>
              <a:rPr lang="en-US" i="1" dirty="0" smtClean="0"/>
              <a:t>scope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2" name="Rectángulo 1"/>
          <p:cNvSpPr/>
          <p:nvPr/>
        </p:nvSpPr>
        <p:spPr>
          <a:xfrm>
            <a:off x="1405727" y="2469950"/>
            <a:ext cx="6650859" cy="1754326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s-ES" noProof="1" smtClean="0">
                <a:solidFill>
                  <a:schemeClr val="lt1"/>
                </a:solidFill>
              </a:rPr>
              <a:t>var tempTareas = localStorageService.get('tareas');</a:t>
            </a:r>
          </a:p>
          <a:p>
            <a:r>
              <a:rPr lang="es-ES" noProof="1" smtClean="0">
                <a:solidFill>
                  <a:schemeClr val="lt1"/>
                </a:solidFill>
              </a:rPr>
              <a:t>$scope.aTareas = tempTareas &amp;&amp; tempTareas.split('\n') || [];</a:t>
            </a:r>
          </a:p>
          <a:p>
            <a:endParaRPr lang="es-ES" noProof="1" smtClean="0">
              <a:solidFill>
                <a:schemeClr val="lt1"/>
              </a:solidFill>
            </a:endParaRPr>
          </a:p>
          <a:p>
            <a:r>
              <a:rPr lang="es-ES" noProof="1" smtClean="0">
                <a:solidFill>
                  <a:schemeClr val="lt1"/>
                </a:solidFill>
              </a:rPr>
              <a:t>$scope.$watch('aTareas', function () {</a:t>
            </a:r>
          </a:p>
          <a:p>
            <a:pPr lvl="1"/>
            <a:r>
              <a:rPr lang="es-ES" noProof="1" smtClean="0">
                <a:solidFill>
                  <a:schemeClr val="lt1"/>
                </a:solidFill>
              </a:rPr>
              <a:t>localStorageService.add('tareas', $scope.aTareas.join('\n'));</a:t>
            </a:r>
          </a:p>
          <a:p>
            <a:r>
              <a:rPr lang="es-ES" noProof="1" smtClean="0">
                <a:solidFill>
                  <a:schemeClr val="lt1"/>
                </a:solidFill>
              </a:rPr>
              <a:t>}, true);</a:t>
            </a:r>
            <a:endParaRPr lang="es-ES" noProof="1">
              <a:solidFill>
                <a:schemeClr val="lt1"/>
              </a:solidFill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1025789" y="4962706"/>
            <a:ext cx="74107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Para que los cambios en el </a:t>
            </a:r>
            <a:r>
              <a:rPr lang="es-ES" i="1" dirty="0" smtClean="0"/>
              <a:t>$</a:t>
            </a:r>
            <a:r>
              <a:rPr lang="en-US" i="1" dirty="0" smtClean="0"/>
              <a:t>scope</a:t>
            </a:r>
            <a:r>
              <a:rPr lang="es-ES" i="1" dirty="0" smtClean="0"/>
              <a:t> </a:t>
            </a:r>
            <a:r>
              <a:rPr lang="es-ES" dirty="0" smtClean="0"/>
              <a:t>realizados desde el interfaz también se reflejen en </a:t>
            </a:r>
            <a:r>
              <a:rPr lang="es-ES" i="1" noProof="1" smtClean="0"/>
              <a:t>locaStorage</a:t>
            </a:r>
            <a:r>
              <a:rPr lang="es-ES" dirty="0" smtClean="0"/>
              <a:t> es necesario añadir el </a:t>
            </a:r>
            <a:r>
              <a:rPr lang="en-US" i="1" dirty="0" smtClean="0"/>
              <a:t>listener</a:t>
            </a:r>
            <a:r>
              <a:rPr lang="es-ES" dirty="0" smtClean="0"/>
              <a:t> de Angular, </a:t>
            </a:r>
            <a:r>
              <a:rPr lang="es-ES" i="1" dirty="0" smtClean="0"/>
              <a:t>.$</a:t>
            </a:r>
            <a:r>
              <a:rPr lang="en-US" i="1" dirty="0" smtClean="0"/>
              <a:t>watch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401921985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s-ES" dirty="0" smtClean="0"/>
              <a:t>Lista de tareas (1): </a:t>
            </a:r>
            <a:r>
              <a:rPr lang="es-ES" noProof="1" smtClean="0"/>
              <a:t>formulario</a:t>
            </a:r>
            <a:endParaRPr lang="es-ES" noProof="1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116" y="3921173"/>
            <a:ext cx="6457950" cy="2086415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1115705" y="1723573"/>
            <a:ext cx="655433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Añadimos un formulario que permita recoger la descripción de una tarea y que incluya un botón añadir tarea. Mediante </a:t>
            </a:r>
            <a:r>
              <a:rPr lang="es-ES" dirty="0" err="1"/>
              <a:t>ngSubmit</a:t>
            </a:r>
            <a:r>
              <a:rPr lang="es-ES" dirty="0"/>
              <a:t> vinculamos el botón a una función manejadora</a:t>
            </a:r>
            <a:r>
              <a:rPr lang="es-ES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A continuación de cada </a:t>
            </a:r>
            <a:r>
              <a:rPr lang="es-ES" dirty="0" err="1"/>
              <a:t>item</a:t>
            </a:r>
            <a:r>
              <a:rPr lang="es-ES" dirty="0"/>
              <a:t> añadimos un botón que nos permita </a:t>
            </a:r>
            <a:r>
              <a:rPr lang="es-ES" dirty="0" smtClean="0"/>
              <a:t>eliminarlo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8819365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s-ES" dirty="0" smtClean="0"/>
              <a:t>Lista de tareas (2): </a:t>
            </a:r>
            <a:r>
              <a:rPr lang="es-ES" noProof="1" smtClean="0"/>
              <a:t>localStorage</a:t>
            </a:r>
            <a:endParaRPr lang="es-ES" noProof="1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8820" y="3675514"/>
            <a:ext cx="6457950" cy="2086415"/>
          </a:xfrm>
          <a:prstGeom prst="rect">
            <a:avLst/>
          </a:prstGeom>
        </p:spPr>
      </p:pic>
      <p:sp>
        <p:nvSpPr>
          <p:cNvPr id="2" name="CuadroTexto 1"/>
          <p:cNvSpPr txBox="1"/>
          <p:nvPr/>
        </p:nvSpPr>
        <p:spPr>
          <a:xfrm>
            <a:off x="1542197" y="2000572"/>
            <a:ext cx="64553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Completamos el ejercicio utilizando </a:t>
            </a:r>
            <a:r>
              <a:rPr lang="es-ES" b="1" dirty="0" smtClean="0"/>
              <a:t>Angular Local Storage </a:t>
            </a:r>
            <a:r>
              <a:rPr lang="es-ES" dirty="0" smtClean="0"/>
              <a:t>para que las tareas incorporadas mediante el formulario estén disponibles "</a:t>
            </a:r>
            <a:r>
              <a:rPr lang="es-ES" b="1" dirty="0" smtClean="0"/>
              <a:t>persistentemente</a:t>
            </a:r>
            <a:r>
              <a:rPr lang="es-ES" dirty="0" smtClean="0"/>
              <a:t>", en sucesivas llamadas a la aplicación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28381416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432779" cy="638174"/>
          </a:xfrm>
        </p:spPr>
        <p:txBody>
          <a:bodyPr/>
          <a:lstStyle/>
          <a:p>
            <a:pPr algn="ctr"/>
            <a:r>
              <a:rPr lang="es-ES" noProof="1" smtClean="0"/>
              <a:t>Elementos externos</a:t>
            </a:r>
            <a:endParaRPr lang="en-US" noProof="1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8680" y="1257300"/>
            <a:ext cx="3360973" cy="2354580"/>
          </a:xfrm>
          <a:prstGeom prst="rect">
            <a:avLst/>
          </a:prstGeom>
        </p:spPr>
      </p:pic>
      <p:pic>
        <p:nvPicPr>
          <p:cNvPr id="18" name="Picture 2" descr="https://avatars0.githubusercontent.com/u/1530011?v=3&amp;s=400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1429" y="253114"/>
            <a:ext cx="750187" cy="750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ángulo 18"/>
          <p:cNvSpPr/>
          <p:nvPr/>
        </p:nvSpPr>
        <p:spPr>
          <a:xfrm>
            <a:off x="880110" y="1547772"/>
            <a:ext cx="35661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UI Sortable</a:t>
            </a:r>
          </a:p>
          <a:p>
            <a:r>
              <a:rPr lang="en-US" dirty="0" smtClean="0"/>
              <a:t>jQuery UI Sortable for AngularJS</a:t>
            </a:r>
            <a:endParaRPr lang="en-US" dirty="0"/>
          </a:p>
        </p:txBody>
      </p:sp>
      <p:sp>
        <p:nvSpPr>
          <p:cNvPr id="6" name="Rectángulo 5"/>
          <p:cNvSpPr/>
          <p:nvPr/>
        </p:nvSpPr>
        <p:spPr>
          <a:xfrm>
            <a:off x="1024624" y="4003039"/>
            <a:ext cx="7502156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400" noProof="1" smtClean="0"/>
              <a:t>&lt;div </a:t>
            </a:r>
            <a:r>
              <a:rPr lang="es-ES" sz="1400" noProof="1" smtClean="0">
                <a:solidFill>
                  <a:srgbClr val="FF0000"/>
                </a:solidFill>
              </a:rPr>
              <a:t>ui-sortable</a:t>
            </a:r>
            <a:r>
              <a:rPr lang="es-ES" sz="1400" noProof="1" smtClean="0"/>
              <a:t> ng-model="aTareas"&gt;</a:t>
            </a:r>
          </a:p>
          <a:p>
            <a:pPr lvl="1"/>
            <a:r>
              <a:rPr lang="es-ES" sz="1400" noProof="1" smtClean="0"/>
              <a:t>&lt;p class="input-group" ng-repeat="sTarea in aTareas" style = "padding:5px; cursor:move;"&gt;</a:t>
            </a:r>
          </a:p>
          <a:p>
            <a:r>
              <a:rPr lang="es-ES" sz="1400" noProof="1" smtClean="0"/>
              <a:t>      	&lt;input type="text" ng-model="sTarea" class="form-control"&gt;</a:t>
            </a:r>
          </a:p>
          <a:p>
            <a:r>
              <a:rPr lang="es-ES" sz="1400" noProof="1" smtClean="0"/>
              <a:t>      	&lt;span class="input-group-btn"&gt;</a:t>
            </a:r>
          </a:p>
          <a:p>
            <a:r>
              <a:rPr lang="es-ES" sz="1400" noProof="1" smtClean="0"/>
              <a:t>      		&lt;button class="btn btn-danger" ng-click="eliminarTarea($index)"</a:t>
            </a:r>
          </a:p>
          <a:p>
            <a:r>
              <a:rPr lang="es-ES" sz="1400" noProof="1" smtClean="0"/>
              <a:t>      					aria-label="Eliminar"&gt;X&lt;/button&gt;</a:t>
            </a:r>
          </a:p>
          <a:p>
            <a:r>
              <a:rPr lang="es-ES" sz="1400" noProof="1" smtClean="0"/>
              <a:t>      	&lt;/span&gt;</a:t>
            </a:r>
          </a:p>
          <a:p>
            <a:pPr lvl="1"/>
            <a:r>
              <a:rPr lang="es-ES" sz="1400" noProof="1" smtClean="0"/>
              <a:t>&lt;/p&gt;    </a:t>
            </a:r>
          </a:p>
          <a:p>
            <a:r>
              <a:rPr lang="es-ES" sz="1400" noProof="1" smtClean="0"/>
              <a:t>&lt;/div&gt;</a:t>
            </a:r>
            <a:endParaRPr lang="es-ES" sz="1400" noProof="1"/>
          </a:p>
        </p:txBody>
      </p:sp>
    </p:spTree>
    <p:extLst>
      <p:ext uri="{BB962C8B-B14F-4D97-AF65-F5344CB8AC3E}">
        <p14:creationId xmlns:p14="http://schemas.microsoft.com/office/powerpoint/2010/main" val="363125541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s-ES" dirty="0"/>
              <a:t>Lista de </a:t>
            </a:r>
            <a:r>
              <a:rPr lang="es-ES" dirty="0" smtClean="0"/>
              <a:t>tareas: </a:t>
            </a:r>
            <a:r>
              <a:rPr lang="es-ES" dirty="0" err="1" smtClean="0"/>
              <a:t>reordenable</a:t>
            </a:r>
            <a:endParaRPr lang="es-E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751" y="1946910"/>
            <a:ext cx="7290306" cy="3185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22073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669593" y="365128"/>
            <a:ext cx="7000449" cy="638174"/>
          </a:xfrm>
        </p:spPr>
        <p:txBody>
          <a:bodyPr/>
          <a:lstStyle/>
          <a:p>
            <a:pPr algn="ctr"/>
            <a:r>
              <a:rPr lang="es-ES" dirty="0" smtClean="0"/>
              <a:t>Promesas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061429" y="253114"/>
            <a:ext cx="750188" cy="750188"/>
          </a:xfrm>
          <a:prstGeom prst="rect">
            <a:avLst/>
          </a:prstGeom>
        </p:spPr>
      </p:pic>
      <p:sp>
        <p:nvSpPr>
          <p:cNvPr id="8" name="CuadroTexto 7"/>
          <p:cNvSpPr txBox="1"/>
          <p:nvPr/>
        </p:nvSpPr>
        <p:spPr>
          <a:xfrm>
            <a:off x="924025" y="1362592"/>
            <a:ext cx="60831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Un objeto promesa representa un valor que todavía no esta disponible pero que lo estará en algún momento en el futuro</a:t>
            </a:r>
            <a:endParaRPr lang="es-ES" dirty="0"/>
          </a:p>
        </p:txBody>
      </p:sp>
      <p:sp>
        <p:nvSpPr>
          <p:cNvPr id="10" name="CuadroTexto 9"/>
          <p:cNvSpPr txBox="1"/>
          <p:nvPr/>
        </p:nvSpPr>
        <p:spPr>
          <a:xfrm>
            <a:off x="1155033" y="2242226"/>
            <a:ext cx="52265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Permiten escribir código asíncrono de forma más similar a como se escribe el código síncrono:</a:t>
            </a:r>
            <a:endParaRPr lang="es-ES" dirty="0"/>
          </a:p>
        </p:txBody>
      </p:sp>
      <p:sp>
        <p:nvSpPr>
          <p:cNvPr id="12" name="CuadroTexto 11"/>
          <p:cNvSpPr txBox="1"/>
          <p:nvPr/>
        </p:nvSpPr>
        <p:spPr>
          <a:xfrm>
            <a:off x="2555875" y="3121860"/>
            <a:ext cx="48844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La función asíncrona retorna inmediatamente y ese retorno se trata como un proxy cuyo valor se obtendrá en el futuro</a:t>
            </a:r>
            <a:endParaRPr lang="es-ES" dirty="0"/>
          </a:p>
        </p:txBody>
      </p:sp>
      <p:cxnSp>
        <p:nvCxnSpPr>
          <p:cNvPr id="14" name="Conector angular 13"/>
          <p:cNvCxnSpPr>
            <a:stCxn id="10" idx="1"/>
            <a:endCxn id="12" idx="1"/>
          </p:cNvCxnSpPr>
          <p:nvPr/>
        </p:nvCxnSpPr>
        <p:spPr>
          <a:xfrm rot="10800000" flipH="1" flipV="1">
            <a:off x="1155033" y="2565391"/>
            <a:ext cx="1400842" cy="1018133"/>
          </a:xfrm>
          <a:prstGeom prst="bentConnector3">
            <a:avLst>
              <a:gd name="adj1" fmla="val -1631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uadroTexto 18"/>
          <p:cNvSpPr txBox="1"/>
          <p:nvPr/>
        </p:nvSpPr>
        <p:spPr>
          <a:xfrm>
            <a:off x="924025" y="4474094"/>
            <a:ext cx="3432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El API de las promesas en Angular corresponde al </a:t>
            </a:r>
            <a:r>
              <a:rPr lang="es-ES" b="1" dirty="0" smtClean="0"/>
              <a:t>servicio $q</a:t>
            </a:r>
            <a:endParaRPr lang="es-ES" b="1" dirty="0"/>
          </a:p>
        </p:txBody>
      </p:sp>
      <p:sp>
        <p:nvSpPr>
          <p:cNvPr id="22" name="Rectángulo 21"/>
          <p:cNvSpPr/>
          <p:nvPr/>
        </p:nvSpPr>
        <p:spPr>
          <a:xfrm>
            <a:off x="1756978" y="5506872"/>
            <a:ext cx="41327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smtClean="0"/>
              <a:t>la biblioteca Q desarrollada por </a:t>
            </a:r>
            <a:r>
              <a:rPr lang="en-US" b="1" dirty="0" smtClean="0"/>
              <a:t>Kris </a:t>
            </a:r>
            <a:r>
              <a:rPr lang="en-US" b="1" dirty="0" err="1"/>
              <a:t>Kowal</a:t>
            </a:r>
            <a:endParaRPr lang="es-ES" b="1" dirty="0"/>
          </a:p>
        </p:txBody>
      </p:sp>
      <p:sp>
        <p:nvSpPr>
          <p:cNvPr id="23" name="Rectángulo 22"/>
          <p:cNvSpPr/>
          <p:nvPr/>
        </p:nvSpPr>
        <p:spPr>
          <a:xfrm>
            <a:off x="2227203" y="5832508"/>
            <a:ext cx="31922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>
                <a:hlinkClick r:id="rId3"/>
              </a:rPr>
              <a:t>https://</a:t>
            </a:r>
            <a:r>
              <a:rPr lang="es-ES" dirty="0" smtClean="0">
                <a:hlinkClick r:id="rId3"/>
              </a:rPr>
              <a:t>github.com/kriskowal/q</a:t>
            </a:r>
            <a:r>
              <a:rPr lang="es-ES" dirty="0" smtClean="0"/>
              <a:t> </a:t>
            </a:r>
            <a:endParaRPr lang="es-ES" dirty="0"/>
          </a:p>
        </p:txBody>
      </p:sp>
      <p:pic>
        <p:nvPicPr>
          <p:cNvPr id="6146" name="Picture 2" descr="https://s.gravatar.com/avatar/3c6753e1e589735a0a3a6d417d9553cd?size=496&amp;default=retr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0426" y="4146683"/>
            <a:ext cx="2073393" cy="2073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1677056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669593" y="365128"/>
            <a:ext cx="7000449" cy="638174"/>
          </a:xfrm>
        </p:spPr>
        <p:txBody>
          <a:bodyPr/>
          <a:lstStyle/>
          <a:p>
            <a:pPr algn="ctr"/>
            <a:r>
              <a:rPr lang="es-ES" dirty="0" smtClean="0"/>
              <a:t>Promesas: $q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061429" y="253114"/>
            <a:ext cx="750188" cy="750188"/>
          </a:xfrm>
          <a:prstGeom prst="rect">
            <a:avLst/>
          </a:prstGeom>
        </p:spPr>
      </p:pic>
      <p:sp>
        <p:nvSpPr>
          <p:cNvPr id="2" name="Rectángulo 1"/>
          <p:cNvSpPr/>
          <p:nvPr/>
        </p:nvSpPr>
        <p:spPr>
          <a:xfrm>
            <a:off x="1212790" y="2054721"/>
            <a:ext cx="26276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err="1">
                <a:latin typeface="Monospace821BT-Roman"/>
              </a:rPr>
              <a:t>var</a:t>
            </a:r>
            <a:r>
              <a:rPr lang="es-ES" dirty="0">
                <a:latin typeface="Monospace821BT-Roman"/>
              </a:rPr>
              <a:t> </a:t>
            </a:r>
            <a:r>
              <a:rPr lang="es-ES" dirty="0" err="1">
                <a:latin typeface="Monospace821BT-Roman"/>
              </a:rPr>
              <a:t>deferred</a:t>
            </a:r>
            <a:r>
              <a:rPr lang="es-ES" dirty="0">
                <a:latin typeface="Monospace821BT-Roman"/>
              </a:rPr>
              <a:t>=$</a:t>
            </a:r>
            <a:r>
              <a:rPr lang="es-ES" dirty="0" err="1">
                <a:latin typeface="Monospace821BT-Roman"/>
              </a:rPr>
              <a:t>q.defer</a:t>
            </a:r>
            <a:r>
              <a:rPr lang="es-ES" dirty="0">
                <a:latin typeface="Monospace821BT-Roman"/>
              </a:rPr>
              <a:t>();</a:t>
            </a:r>
            <a:endParaRPr lang="es-ES" dirty="0"/>
          </a:p>
        </p:txBody>
      </p:sp>
      <p:sp>
        <p:nvSpPr>
          <p:cNvPr id="5" name="CuadroTexto 4"/>
          <p:cNvSpPr txBox="1"/>
          <p:nvPr/>
        </p:nvSpPr>
        <p:spPr>
          <a:xfrm>
            <a:off x="4990677" y="2054721"/>
            <a:ext cx="1865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crea una promesa</a:t>
            </a:r>
            <a:endParaRPr lang="es-ES" dirty="0"/>
          </a:p>
        </p:txBody>
      </p:sp>
      <p:sp>
        <p:nvSpPr>
          <p:cNvPr id="7" name="Rectángulo 6"/>
          <p:cNvSpPr/>
          <p:nvPr/>
        </p:nvSpPr>
        <p:spPr>
          <a:xfrm>
            <a:off x="2004665" y="2542038"/>
            <a:ext cx="200567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err="1">
                <a:latin typeface="Monospace821BT-Roman"/>
              </a:rPr>
              <a:t>deferred.resolve</a:t>
            </a:r>
            <a:r>
              <a:rPr lang="es-ES" dirty="0" smtClean="0">
                <a:latin typeface="Monospace821BT-Roman"/>
              </a:rPr>
              <a:t>()</a:t>
            </a:r>
          </a:p>
          <a:p>
            <a:r>
              <a:rPr lang="es-ES" dirty="0" err="1">
                <a:latin typeface="Monospace821BT-Roman"/>
              </a:rPr>
              <a:t>deferred.reject</a:t>
            </a:r>
            <a:r>
              <a:rPr lang="es-ES" dirty="0" smtClean="0">
                <a:latin typeface="Monospace821BT-Roman"/>
              </a:rPr>
              <a:t>()</a:t>
            </a:r>
            <a:endParaRPr lang="es-ES" dirty="0"/>
          </a:p>
        </p:txBody>
      </p:sp>
      <p:sp>
        <p:nvSpPr>
          <p:cNvPr id="9" name="CuadroTexto 8"/>
          <p:cNvSpPr txBox="1"/>
          <p:nvPr/>
        </p:nvSpPr>
        <p:spPr>
          <a:xfrm>
            <a:off x="4990677" y="2542038"/>
            <a:ext cx="34265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resuelve la promesa en un sentido u otro al cabo del tiempo</a:t>
            </a:r>
            <a:endParaRPr lang="es-ES" dirty="0"/>
          </a:p>
        </p:txBody>
      </p:sp>
      <p:sp>
        <p:nvSpPr>
          <p:cNvPr id="11" name="Rectángulo 10"/>
          <p:cNvSpPr/>
          <p:nvPr/>
        </p:nvSpPr>
        <p:spPr>
          <a:xfrm>
            <a:off x="777406" y="1344345"/>
            <a:ext cx="24545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err="1">
                <a:latin typeface="Monospace821BT-Roman"/>
              </a:rPr>
              <a:t>function</a:t>
            </a:r>
            <a:r>
              <a:rPr lang="es-ES" dirty="0">
                <a:latin typeface="Monospace821BT-Roman"/>
              </a:rPr>
              <a:t> </a:t>
            </a:r>
            <a:r>
              <a:rPr lang="es-ES" dirty="0" err="1">
                <a:latin typeface="Monospace821BT-Roman"/>
              </a:rPr>
              <a:t>getPromise</a:t>
            </a:r>
            <a:r>
              <a:rPr lang="es-ES" dirty="0" smtClean="0">
                <a:latin typeface="Monospace821BT-Roman"/>
              </a:rPr>
              <a:t>()</a:t>
            </a:r>
            <a:endParaRPr lang="es-ES" dirty="0"/>
          </a:p>
        </p:txBody>
      </p:sp>
      <p:sp>
        <p:nvSpPr>
          <p:cNvPr id="15" name="Rectángulo 14"/>
          <p:cNvSpPr/>
          <p:nvPr/>
        </p:nvSpPr>
        <p:spPr>
          <a:xfrm>
            <a:off x="1212790" y="3275988"/>
            <a:ext cx="24597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err="1" smtClean="0"/>
              <a:t>return</a:t>
            </a:r>
            <a:r>
              <a:rPr lang="es-ES" dirty="0" smtClean="0"/>
              <a:t> </a:t>
            </a:r>
            <a:r>
              <a:rPr lang="es-ES" dirty="0" err="1" smtClean="0"/>
              <a:t>deferred.promise</a:t>
            </a:r>
            <a:endParaRPr lang="es-ES" dirty="0"/>
          </a:p>
        </p:txBody>
      </p:sp>
      <p:sp>
        <p:nvSpPr>
          <p:cNvPr id="16" name="Abrir llave 15"/>
          <p:cNvSpPr/>
          <p:nvPr/>
        </p:nvSpPr>
        <p:spPr>
          <a:xfrm>
            <a:off x="875899" y="2054721"/>
            <a:ext cx="423512" cy="160541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CuadroTexto 16"/>
          <p:cNvSpPr txBox="1"/>
          <p:nvPr/>
        </p:nvSpPr>
        <p:spPr>
          <a:xfrm>
            <a:off x="4862628" y="3290806"/>
            <a:ext cx="2121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devuelve la promesa</a:t>
            </a:r>
            <a:endParaRPr lang="es-ES" dirty="0"/>
          </a:p>
        </p:txBody>
      </p:sp>
      <p:sp>
        <p:nvSpPr>
          <p:cNvPr id="18" name="Rectángulo 17"/>
          <p:cNvSpPr/>
          <p:nvPr/>
        </p:nvSpPr>
        <p:spPr>
          <a:xfrm>
            <a:off x="782747" y="4282076"/>
            <a:ext cx="30380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err="1">
                <a:latin typeface="Monospace821BT-Roman"/>
              </a:rPr>
              <a:t>var</a:t>
            </a:r>
            <a:r>
              <a:rPr lang="es-ES" dirty="0">
                <a:latin typeface="Monospace821BT-Roman"/>
              </a:rPr>
              <a:t> </a:t>
            </a:r>
            <a:r>
              <a:rPr lang="es-ES" dirty="0" err="1">
                <a:latin typeface="Monospace821BT-Roman"/>
              </a:rPr>
              <a:t>promise</a:t>
            </a:r>
            <a:r>
              <a:rPr lang="es-ES" dirty="0">
                <a:latin typeface="Monospace821BT-Roman"/>
              </a:rPr>
              <a:t> = </a:t>
            </a:r>
            <a:r>
              <a:rPr lang="es-ES" dirty="0" err="1">
                <a:latin typeface="Monospace821BT-Roman"/>
              </a:rPr>
              <a:t>getPromise</a:t>
            </a:r>
            <a:r>
              <a:rPr lang="es-ES" dirty="0">
                <a:latin typeface="Monospace821BT-Roman"/>
              </a:rPr>
              <a:t>();</a:t>
            </a:r>
            <a:endParaRPr lang="es-ES" dirty="0"/>
          </a:p>
        </p:txBody>
      </p:sp>
      <p:sp>
        <p:nvSpPr>
          <p:cNvPr id="20" name="Rectángulo 19"/>
          <p:cNvSpPr/>
          <p:nvPr/>
        </p:nvSpPr>
        <p:spPr>
          <a:xfrm>
            <a:off x="1218131" y="4739027"/>
            <a:ext cx="66929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 err="1">
                <a:latin typeface="Monospace821BT-Roman"/>
              </a:rPr>
              <a:t>promise.then</a:t>
            </a:r>
            <a:r>
              <a:rPr lang="es-ES" dirty="0">
                <a:latin typeface="Monospace821BT-Roman"/>
              </a:rPr>
              <a:t>(</a:t>
            </a:r>
            <a:r>
              <a:rPr lang="es-ES" dirty="0" err="1">
                <a:latin typeface="Monospace821BT-Roman"/>
              </a:rPr>
              <a:t>successCallback,failureCallback,notifyCallback</a:t>
            </a:r>
            <a:r>
              <a:rPr lang="es-ES" dirty="0">
                <a:latin typeface="Monospace821BT-Roman"/>
              </a:rPr>
              <a:t>);</a:t>
            </a:r>
            <a:endParaRPr lang="es-ES" dirty="0"/>
          </a:p>
        </p:txBody>
      </p:sp>
      <p:sp>
        <p:nvSpPr>
          <p:cNvPr id="21" name="Rectángulo 20"/>
          <p:cNvSpPr/>
          <p:nvPr/>
        </p:nvSpPr>
        <p:spPr>
          <a:xfrm>
            <a:off x="1218131" y="5106541"/>
            <a:ext cx="31470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err="1">
                <a:latin typeface="Monospace821BT-Roman"/>
              </a:rPr>
              <a:t>promise.catch</a:t>
            </a:r>
            <a:r>
              <a:rPr lang="es-ES" dirty="0">
                <a:latin typeface="Monospace821BT-Roman"/>
              </a:rPr>
              <a:t>(</a:t>
            </a:r>
            <a:r>
              <a:rPr lang="es-ES" dirty="0" err="1">
                <a:latin typeface="Monospace821BT-Roman"/>
              </a:rPr>
              <a:t>errorCallback</a:t>
            </a:r>
            <a:r>
              <a:rPr lang="es-ES" dirty="0">
                <a:latin typeface="Monospace821BT-Roman"/>
              </a:rPr>
              <a:t>)</a:t>
            </a:r>
            <a:endParaRPr lang="es-ES" dirty="0"/>
          </a:p>
        </p:txBody>
      </p:sp>
      <p:sp>
        <p:nvSpPr>
          <p:cNvPr id="26" name="Rectángulo 25"/>
          <p:cNvSpPr/>
          <p:nvPr/>
        </p:nvSpPr>
        <p:spPr>
          <a:xfrm>
            <a:off x="1218131" y="5475873"/>
            <a:ext cx="26468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err="1">
                <a:latin typeface="Monospace821BT-Roman"/>
              </a:rPr>
              <a:t>promise.finally</a:t>
            </a:r>
            <a:r>
              <a:rPr lang="es-ES" dirty="0">
                <a:latin typeface="Monospace821BT-Roman"/>
              </a:rPr>
              <a:t>(</a:t>
            </a:r>
            <a:r>
              <a:rPr lang="es-ES" dirty="0" err="1">
                <a:latin typeface="Monospace821BT-Roman"/>
              </a:rPr>
              <a:t>callback</a:t>
            </a:r>
            <a:r>
              <a:rPr lang="es-ES" dirty="0">
                <a:latin typeface="Monospace821BT-Roman"/>
              </a:rPr>
              <a:t>)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9795796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s-ES" dirty="0" smtClean="0"/>
              <a:t>Ejemplo de promesas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050" y="1935631"/>
            <a:ext cx="3590925" cy="638175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050" y="2957496"/>
            <a:ext cx="3286125" cy="581025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6237" y="4047339"/>
            <a:ext cx="3333750" cy="552450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</p:pic>
      <p:sp>
        <p:nvSpPr>
          <p:cNvPr id="7" name="Rectángulo 6"/>
          <p:cNvSpPr/>
          <p:nvPr/>
        </p:nvSpPr>
        <p:spPr>
          <a:xfrm>
            <a:off x="3301466" y="2030931"/>
            <a:ext cx="1472665" cy="15400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Rectángulo 7"/>
          <p:cNvSpPr/>
          <p:nvPr/>
        </p:nvSpPr>
        <p:spPr>
          <a:xfrm>
            <a:off x="4843112" y="3063373"/>
            <a:ext cx="1472665" cy="15400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0050" y="5223208"/>
            <a:ext cx="3838575" cy="542925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</p:pic>
      <p:cxnSp>
        <p:nvCxnSpPr>
          <p:cNvPr id="11" name="Conector angular 10"/>
          <p:cNvCxnSpPr>
            <a:stCxn id="7" idx="1"/>
            <a:endCxn id="5" idx="1"/>
          </p:cNvCxnSpPr>
          <p:nvPr/>
        </p:nvCxnSpPr>
        <p:spPr>
          <a:xfrm rot="10800000" flipV="1">
            <a:off x="3200050" y="2107933"/>
            <a:ext cx="101416" cy="1140076"/>
          </a:xfrm>
          <a:prstGeom prst="bentConnector3">
            <a:avLst>
              <a:gd name="adj1" fmla="val 32540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angular 12"/>
          <p:cNvCxnSpPr>
            <a:stCxn id="8" idx="3"/>
            <a:endCxn id="9" idx="3"/>
          </p:cNvCxnSpPr>
          <p:nvPr/>
        </p:nvCxnSpPr>
        <p:spPr>
          <a:xfrm>
            <a:off x="6315777" y="3140375"/>
            <a:ext cx="722848" cy="2354296"/>
          </a:xfrm>
          <a:prstGeom prst="bentConnector3">
            <a:avLst>
              <a:gd name="adj1" fmla="val 13162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de flecha 14"/>
          <p:cNvCxnSpPr>
            <a:stCxn id="5" idx="2"/>
            <a:endCxn id="6" idx="0"/>
          </p:cNvCxnSpPr>
          <p:nvPr/>
        </p:nvCxnSpPr>
        <p:spPr>
          <a:xfrm flipH="1">
            <a:off x="4843112" y="3538521"/>
            <a:ext cx="1" cy="5088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83745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Conector angular 28"/>
          <p:cNvCxnSpPr>
            <a:stCxn id="25" idx="3"/>
            <a:endCxn id="18" idx="2"/>
          </p:cNvCxnSpPr>
          <p:nvPr/>
        </p:nvCxnSpPr>
        <p:spPr>
          <a:xfrm flipV="1">
            <a:off x="3450110" y="3616889"/>
            <a:ext cx="3838721" cy="18270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432779" cy="638174"/>
          </a:xfrm>
        </p:spPr>
        <p:txBody>
          <a:bodyPr/>
          <a:lstStyle/>
          <a:p>
            <a:pPr algn="ctr"/>
            <a:r>
              <a:rPr lang="en-US" dirty="0" smtClean="0"/>
              <a:t>Scaffolding </a:t>
            </a:r>
            <a:r>
              <a:rPr lang="es-ES" dirty="0"/>
              <a:t>por capas</a:t>
            </a:r>
            <a:endParaRPr lang="en-US" dirty="0"/>
          </a:p>
        </p:txBody>
      </p:sp>
      <p:pic>
        <p:nvPicPr>
          <p:cNvPr id="30" name="Imagen 29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061429" y="253114"/>
            <a:ext cx="750188" cy="750188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2963" y="2093293"/>
            <a:ext cx="2005546" cy="2045391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5690" y="2012705"/>
            <a:ext cx="1629072" cy="1867473"/>
          </a:xfrm>
          <a:prstGeom prst="rect">
            <a:avLst/>
          </a:prstGeom>
        </p:spPr>
      </p:pic>
      <p:cxnSp>
        <p:nvCxnSpPr>
          <p:cNvPr id="16" name="Conector recto de flecha 15"/>
          <p:cNvCxnSpPr>
            <a:stCxn id="27" idx="3"/>
            <a:endCxn id="13" idx="1"/>
          </p:cNvCxnSpPr>
          <p:nvPr/>
        </p:nvCxnSpPr>
        <p:spPr>
          <a:xfrm flipV="1">
            <a:off x="3461568" y="2946442"/>
            <a:ext cx="1064122" cy="2649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Imagen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4295" y="2148054"/>
            <a:ext cx="1629072" cy="1468835"/>
          </a:xfrm>
          <a:prstGeom prst="rect">
            <a:avLst/>
          </a:prstGeom>
        </p:spPr>
      </p:pic>
      <p:sp>
        <p:nvSpPr>
          <p:cNvPr id="22" name="CuadroTexto 21"/>
          <p:cNvSpPr txBox="1"/>
          <p:nvPr/>
        </p:nvSpPr>
        <p:spPr>
          <a:xfrm>
            <a:off x="1715267" y="4427796"/>
            <a:ext cx="1821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assets</a:t>
            </a:r>
            <a:r>
              <a:rPr lang="es-ES" dirty="0" smtClean="0"/>
              <a:t> = </a:t>
            </a:r>
            <a:r>
              <a:rPr lang="es-ES" dirty="0" err="1" smtClean="0"/>
              <a:t>css</a:t>
            </a:r>
            <a:r>
              <a:rPr lang="es-ES" dirty="0" smtClean="0"/>
              <a:t> + </a:t>
            </a:r>
            <a:r>
              <a:rPr lang="es-ES" dirty="0" err="1" smtClean="0"/>
              <a:t>img</a:t>
            </a:r>
            <a:endParaRPr lang="es-ES" dirty="0"/>
          </a:p>
        </p:txBody>
      </p:sp>
      <p:sp>
        <p:nvSpPr>
          <p:cNvPr id="24" name="CuadroTexto 23"/>
          <p:cNvSpPr txBox="1"/>
          <p:nvPr/>
        </p:nvSpPr>
        <p:spPr>
          <a:xfrm>
            <a:off x="1715267" y="4813915"/>
            <a:ext cx="5736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/>
              <a:t>dist</a:t>
            </a:r>
            <a:r>
              <a:rPr lang="es-ES" dirty="0" smtClean="0"/>
              <a:t>: imprescindible si hay procesos automatizados (</a:t>
            </a:r>
            <a:r>
              <a:rPr lang="es-ES" dirty="0" err="1" smtClean="0"/>
              <a:t>gurnt</a:t>
            </a:r>
            <a:r>
              <a:rPr lang="es-ES" dirty="0" smtClean="0"/>
              <a:t>)</a:t>
            </a:r>
            <a:endParaRPr lang="es-ES" dirty="0"/>
          </a:p>
        </p:txBody>
      </p:sp>
      <p:sp>
        <p:nvSpPr>
          <p:cNvPr id="25" name="Rectángulo 24"/>
          <p:cNvSpPr/>
          <p:nvPr/>
        </p:nvSpPr>
        <p:spPr>
          <a:xfrm>
            <a:off x="1628393" y="3638414"/>
            <a:ext cx="1821717" cy="322352"/>
          </a:xfrm>
          <a:prstGeom prst="rect">
            <a:avLst/>
          </a:prstGeom>
          <a:solidFill>
            <a:srgbClr val="5B9BD5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7" name="Rectángulo 26"/>
          <p:cNvSpPr/>
          <p:nvPr/>
        </p:nvSpPr>
        <p:spPr>
          <a:xfrm>
            <a:off x="1639851" y="3050220"/>
            <a:ext cx="1821717" cy="322352"/>
          </a:xfrm>
          <a:prstGeom prst="rect">
            <a:avLst/>
          </a:prstGeom>
          <a:solidFill>
            <a:srgbClr val="5B9BD5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3" name="CuadroTexto 42"/>
          <p:cNvSpPr txBox="1"/>
          <p:nvPr/>
        </p:nvSpPr>
        <p:spPr>
          <a:xfrm>
            <a:off x="1715267" y="5284353"/>
            <a:ext cx="64935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 smtClean="0"/>
              <a:t>partials</a:t>
            </a:r>
            <a:r>
              <a:rPr lang="es-ES" dirty="0" smtClean="0"/>
              <a:t> o </a:t>
            </a:r>
            <a:r>
              <a:rPr lang="es-ES" dirty="0" err="1" smtClean="0"/>
              <a:t>views</a:t>
            </a:r>
            <a:r>
              <a:rPr lang="es-ES" dirty="0" smtClean="0"/>
              <a:t>: se recomienda alguna nomenclatura para distinguir con precisión las vistas y la ruta a la que corresponden</a:t>
            </a:r>
            <a:endParaRPr lang="es-ES" dirty="0"/>
          </a:p>
        </p:txBody>
      </p:sp>
      <p:sp>
        <p:nvSpPr>
          <p:cNvPr id="3" name="CuadroTexto 2"/>
          <p:cNvSpPr txBox="1"/>
          <p:nvPr/>
        </p:nvSpPr>
        <p:spPr>
          <a:xfrm>
            <a:off x="4200596" y="1352148"/>
            <a:ext cx="231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>
                <a:solidFill>
                  <a:srgbClr val="C00000"/>
                </a:solidFill>
              </a:rPr>
              <a:t>Distribución por capas</a:t>
            </a:r>
            <a:endParaRPr lang="es-ES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599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669593" y="365128"/>
            <a:ext cx="7000449" cy="638174"/>
          </a:xfrm>
        </p:spPr>
        <p:txBody>
          <a:bodyPr/>
          <a:lstStyle/>
          <a:p>
            <a:pPr algn="ctr"/>
            <a:r>
              <a:rPr lang="es-ES" dirty="0" smtClean="0"/>
              <a:t>Promesas: $http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061429" y="253114"/>
            <a:ext cx="750188" cy="750188"/>
          </a:xfrm>
          <a:prstGeom prst="rect">
            <a:avLst/>
          </a:prstGeom>
        </p:spPr>
      </p:pic>
      <p:sp>
        <p:nvSpPr>
          <p:cNvPr id="2" name="CuadroTexto 1"/>
          <p:cNvSpPr txBox="1"/>
          <p:nvPr/>
        </p:nvSpPr>
        <p:spPr>
          <a:xfrm>
            <a:off x="1295759" y="1226653"/>
            <a:ext cx="5897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Refactorización del código que utiliza XMLHttpRequest(AJAX)</a:t>
            </a:r>
            <a:endParaRPr lang="es-ES" dirty="0"/>
          </a:p>
        </p:txBody>
      </p:sp>
      <p:sp>
        <p:nvSpPr>
          <p:cNvPr id="5" name="Rectángulo 4"/>
          <p:cNvSpPr/>
          <p:nvPr/>
        </p:nvSpPr>
        <p:spPr>
          <a:xfrm>
            <a:off x="1423231" y="4567089"/>
            <a:ext cx="6735772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400" dirty="0" err="1" smtClean="0"/>
              <a:t>angular.module</a:t>
            </a:r>
            <a:r>
              <a:rPr lang="es-ES" sz="1400" dirty="0"/>
              <a:t>('</a:t>
            </a:r>
            <a:r>
              <a:rPr lang="es-ES" sz="1400" dirty="0" err="1"/>
              <a:t>mainApp</a:t>
            </a:r>
            <a:r>
              <a:rPr lang="es-ES" sz="1400" dirty="0"/>
              <a:t>').</a:t>
            </a:r>
            <a:r>
              <a:rPr lang="es-ES" sz="1400" dirty="0" err="1"/>
              <a:t>factory</a:t>
            </a:r>
            <a:r>
              <a:rPr lang="es-ES" sz="1400" dirty="0"/>
              <a:t>('</a:t>
            </a:r>
            <a:r>
              <a:rPr lang="es-ES" sz="1400" b="1" dirty="0" err="1">
                <a:solidFill>
                  <a:srgbClr val="FF0000"/>
                </a:solidFill>
              </a:rPr>
              <a:t>weatherService</a:t>
            </a:r>
            <a:r>
              <a:rPr lang="es-ES" sz="1400" dirty="0"/>
              <a:t>', </a:t>
            </a:r>
            <a:r>
              <a:rPr lang="es-ES" sz="1400" dirty="0" err="1"/>
              <a:t>function</a:t>
            </a:r>
            <a:r>
              <a:rPr lang="es-ES" sz="1400" dirty="0"/>
              <a:t>($http) {</a:t>
            </a:r>
          </a:p>
          <a:p>
            <a:pPr lvl="1"/>
            <a:r>
              <a:rPr lang="es-ES" sz="1400" dirty="0" err="1" smtClean="0"/>
              <a:t>return</a:t>
            </a:r>
            <a:r>
              <a:rPr lang="es-ES" sz="1400" dirty="0" smtClean="0"/>
              <a:t> </a:t>
            </a:r>
            <a:r>
              <a:rPr lang="es-ES" sz="1400" dirty="0"/>
              <a:t>{</a:t>
            </a:r>
          </a:p>
          <a:p>
            <a:pPr lvl="2"/>
            <a:r>
              <a:rPr lang="es-ES" sz="1400" dirty="0" err="1" smtClean="0"/>
              <a:t>getWeather</a:t>
            </a:r>
            <a:r>
              <a:rPr lang="es-ES" sz="1400" dirty="0"/>
              <a:t>: </a:t>
            </a:r>
            <a:r>
              <a:rPr lang="es-ES" sz="1400" dirty="0" err="1"/>
              <a:t>function</a:t>
            </a:r>
            <a:r>
              <a:rPr lang="es-ES" sz="1400" dirty="0"/>
              <a:t>(</a:t>
            </a:r>
            <a:r>
              <a:rPr lang="es-ES" sz="1400" dirty="0" err="1"/>
              <a:t>city</a:t>
            </a:r>
            <a:r>
              <a:rPr lang="es-ES" sz="1400" dirty="0"/>
              <a:t>, country) {</a:t>
            </a:r>
          </a:p>
          <a:p>
            <a:pPr lvl="3"/>
            <a:r>
              <a:rPr lang="es-ES" sz="1400" dirty="0" err="1" smtClean="0"/>
              <a:t>var</a:t>
            </a:r>
            <a:r>
              <a:rPr lang="es-ES" sz="1400" dirty="0" smtClean="0"/>
              <a:t> </a:t>
            </a:r>
            <a:r>
              <a:rPr lang="es-ES" sz="1400" dirty="0" err="1"/>
              <a:t>query</a:t>
            </a:r>
            <a:r>
              <a:rPr lang="es-ES" sz="1400" dirty="0"/>
              <a:t> = 'q=' + </a:t>
            </a:r>
            <a:r>
              <a:rPr lang="es-ES" sz="1400" dirty="0" err="1"/>
              <a:t>city</a:t>
            </a:r>
            <a:r>
              <a:rPr lang="es-ES" sz="1400" dirty="0"/>
              <a:t> + ',' + country;</a:t>
            </a:r>
          </a:p>
          <a:p>
            <a:pPr lvl="3"/>
            <a:r>
              <a:rPr lang="es-ES" sz="1400" dirty="0" err="1" smtClean="0"/>
              <a:t>return</a:t>
            </a:r>
            <a:r>
              <a:rPr lang="es-ES" sz="1400" dirty="0" smtClean="0"/>
              <a:t> </a:t>
            </a:r>
            <a:r>
              <a:rPr lang="es-ES" sz="1400" dirty="0"/>
              <a:t>$</a:t>
            </a:r>
            <a:r>
              <a:rPr lang="es-ES" sz="1400" dirty="0" err="1"/>
              <a:t>http.get</a:t>
            </a:r>
            <a:r>
              <a:rPr lang="es-ES" sz="1400" dirty="0"/>
              <a:t>('http://api.openweathermap.org/data/2.5/</a:t>
            </a:r>
            <a:r>
              <a:rPr lang="es-ES" sz="1400" dirty="0" err="1"/>
              <a:t>weather</a:t>
            </a:r>
            <a:r>
              <a:rPr lang="es-ES" sz="1400" dirty="0"/>
              <a:t>?' + </a:t>
            </a:r>
            <a:r>
              <a:rPr lang="es-ES" sz="1400" dirty="0" err="1"/>
              <a:t>query</a:t>
            </a:r>
            <a:r>
              <a:rPr lang="es-ES" sz="1400" dirty="0"/>
              <a:t>,{</a:t>
            </a:r>
            <a:r>
              <a:rPr lang="es-ES" sz="1400" dirty="0" err="1"/>
              <a:t>cache:true</a:t>
            </a:r>
            <a:r>
              <a:rPr lang="es-ES" sz="1400" dirty="0"/>
              <a:t>});</a:t>
            </a:r>
          </a:p>
          <a:p>
            <a:pPr lvl="2"/>
            <a:r>
              <a:rPr lang="es-ES" sz="1400" dirty="0" smtClean="0"/>
              <a:t>}</a:t>
            </a:r>
            <a:endParaRPr lang="es-ES" sz="1400" dirty="0"/>
          </a:p>
          <a:p>
            <a:pPr lvl="1"/>
            <a:r>
              <a:rPr lang="es-ES" sz="1400" dirty="0" smtClean="0"/>
              <a:t>}</a:t>
            </a:r>
            <a:endParaRPr lang="es-ES" sz="1400" dirty="0"/>
          </a:p>
          <a:p>
            <a:r>
              <a:rPr lang="es-ES" sz="1400" dirty="0"/>
              <a:t>});</a:t>
            </a:r>
          </a:p>
        </p:txBody>
      </p:sp>
      <p:sp>
        <p:nvSpPr>
          <p:cNvPr id="6" name="Rectángulo 5"/>
          <p:cNvSpPr/>
          <p:nvPr/>
        </p:nvSpPr>
        <p:spPr>
          <a:xfrm>
            <a:off x="1657914" y="1789193"/>
            <a:ext cx="7150136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600" dirty="0" err="1"/>
              <a:t>angular.module</a:t>
            </a:r>
            <a:r>
              <a:rPr lang="es-ES" sz="1600" dirty="0"/>
              <a:t>('</a:t>
            </a:r>
            <a:r>
              <a:rPr lang="es-ES" sz="1600" dirty="0" err="1"/>
              <a:t>mainApp</a:t>
            </a:r>
            <a:r>
              <a:rPr lang="es-ES" sz="1600" dirty="0" smtClean="0"/>
              <a:t>')</a:t>
            </a:r>
          </a:p>
          <a:p>
            <a:r>
              <a:rPr lang="es-ES" sz="1600" dirty="0" smtClean="0"/>
              <a:t>.</a:t>
            </a:r>
            <a:r>
              <a:rPr lang="es-ES" sz="1600" dirty="0" err="1"/>
              <a:t>controller</a:t>
            </a:r>
            <a:r>
              <a:rPr lang="es-ES" sz="1600" dirty="0"/>
              <a:t>('</a:t>
            </a:r>
            <a:r>
              <a:rPr lang="es-ES" sz="1600" dirty="0" err="1"/>
              <a:t>WeatherController</a:t>
            </a:r>
            <a:r>
              <a:rPr lang="es-ES" sz="1600" dirty="0"/>
              <a:t>', </a:t>
            </a:r>
            <a:r>
              <a:rPr lang="es-ES" sz="1600" dirty="0" err="1"/>
              <a:t>function</a:t>
            </a:r>
            <a:r>
              <a:rPr lang="es-ES" sz="1600" dirty="0"/>
              <a:t>($</a:t>
            </a:r>
            <a:r>
              <a:rPr lang="es-ES" sz="1600" dirty="0" err="1"/>
              <a:t>scope</a:t>
            </a:r>
            <a:r>
              <a:rPr lang="es-ES" sz="1600" dirty="0"/>
              <a:t>, </a:t>
            </a:r>
            <a:r>
              <a:rPr lang="es-ES" sz="1600" b="1" dirty="0" err="1">
                <a:solidFill>
                  <a:srgbClr val="FF0000"/>
                </a:solidFill>
              </a:rPr>
              <a:t>weatherService</a:t>
            </a:r>
            <a:r>
              <a:rPr lang="es-ES" sz="1600" dirty="0"/>
              <a:t>) {</a:t>
            </a:r>
          </a:p>
          <a:p>
            <a:pPr lvl="1"/>
            <a:r>
              <a:rPr lang="es-ES" sz="1600" dirty="0" smtClean="0"/>
              <a:t>$</a:t>
            </a:r>
            <a:r>
              <a:rPr lang="es-ES" sz="1600" dirty="0" err="1"/>
              <a:t>scope.getWeather</a:t>
            </a:r>
            <a:r>
              <a:rPr lang="es-ES" sz="1600" dirty="0"/>
              <a:t> = </a:t>
            </a:r>
            <a:r>
              <a:rPr lang="es-ES" sz="1600" dirty="0" err="1"/>
              <a:t>function</a:t>
            </a:r>
            <a:r>
              <a:rPr lang="es-ES" sz="1600" dirty="0"/>
              <a:t>() {</a:t>
            </a:r>
          </a:p>
          <a:p>
            <a:pPr lvl="2"/>
            <a:r>
              <a:rPr lang="es-ES" sz="1600" dirty="0" err="1" smtClean="0"/>
              <a:t>weatherService.getWeather</a:t>
            </a:r>
            <a:r>
              <a:rPr lang="es-ES" sz="1600" dirty="0"/>
              <a:t>($</a:t>
            </a:r>
            <a:r>
              <a:rPr lang="es-ES" sz="1600" dirty="0" err="1"/>
              <a:t>scope.city</a:t>
            </a:r>
            <a:r>
              <a:rPr lang="es-ES" sz="1600" dirty="0"/>
              <a:t>, $</a:t>
            </a:r>
            <a:r>
              <a:rPr lang="es-ES" sz="1600" dirty="0" err="1"/>
              <a:t>scope.country</a:t>
            </a:r>
            <a:r>
              <a:rPr lang="es-ES" sz="1600" dirty="0"/>
              <a:t>)</a:t>
            </a:r>
          </a:p>
          <a:p>
            <a:pPr lvl="2"/>
            <a:r>
              <a:rPr lang="es-ES" sz="1600" dirty="0" smtClean="0"/>
              <a:t>.</a:t>
            </a:r>
            <a:r>
              <a:rPr lang="es-ES" sz="1600" dirty="0" err="1">
                <a:solidFill>
                  <a:srgbClr val="FF0000"/>
                </a:solidFill>
              </a:rPr>
              <a:t>success</a:t>
            </a:r>
            <a:r>
              <a:rPr lang="es-ES" sz="1600" dirty="0"/>
              <a:t>(</a:t>
            </a:r>
            <a:r>
              <a:rPr lang="es-ES" sz="1600" dirty="0" err="1"/>
              <a:t>function</a:t>
            </a:r>
            <a:r>
              <a:rPr lang="es-ES" sz="1600" dirty="0"/>
              <a:t>(data) {</a:t>
            </a:r>
          </a:p>
          <a:p>
            <a:pPr lvl="2"/>
            <a:r>
              <a:rPr lang="es-ES" sz="1600" dirty="0"/>
              <a:t>      $</a:t>
            </a:r>
            <a:r>
              <a:rPr lang="es-ES" sz="1600" dirty="0" err="1"/>
              <a:t>scope.weatherDescription</a:t>
            </a:r>
            <a:r>
              <a:rPr lang="es-ES" sz="1600" dirty="0"/>
              <a:t> = </a:t>
            </a:r>
            <a:r>
              <a:rPr lang="es-ES" sz="1600" dirty="0" err="1"/>
              <a:t>data.weather</a:t>
            </a:r>
            <a:r>
              <a:rPr lang="es-ES" sz="1600" dirty="0"/>
              <a:t>[0].</a:t>
            </a:r>
            <a:r>
              <a:rPr lang="es-ES" sz="1600" dirty="0" err="1" smtClean="0"/>
              <a:t>description</a:t>
            </a:r>
            <a:r>
              <a:rPr lang="es-ES" sz="1600" dirty="0" smtClean="0"/>
              <a:t>;})</a:t>
            </a:r>
          </a:p>
          <a:p>
            <a:pPr lvl="2"/>
            <a:r>
              <a:rPr lang="es-ES" sz="1600" dirty="0" smtClean="0"/>
              <a:t>.</a:t>
            </a:r>
            <a:r>
              <a:rPr lang="es-ES" sz="1600" dirty="0">
                <a:solidFill>
                  <a:srgbClr val="FF0000"/>
                </a:solidFill>
              </a:rPr>
              <a:t>error</a:t>
            </a:r>
            <a:r>
              <a:rPr lang="es-ES" sz="1600" dirty="0"/>
              <a:t>(</a:t>
            </a:r>
            <a:r>
              <a:rPr lang="es-ES" sz="1600" dirty="0" err="1"/>
              <a:t>function</a:t>
            </a:r>
            <a:r>
              <a:rPr lang="es-ES" sz="1600" dirty="0"/>
              <a:t>() {</a:t>
            </a:r>
          </a:p>
          <a:p>
            <a:pPr lvl="2"/>
            <a:r>
              <a:rPr lang="es-ES" sz="1600" dirty="0"/>
              <a:t>      $</a:t>
            </a:r>
            <a:r>
              <a:rPr lang="es-ES" sz="1600" dirty="0" err="1"/>
              <a:t>scope.weatherDescription</a:t>
            </a:r>
            <a:r>
              <a:rPr lang="es-ES" sz="1600" dirty="0"/>
              <a:t> = "</a:t>
            </a:r>
            <a:r>
              <a:rPr lang="es-ES" sz="1600" dirty="0" err="1"/>
              <a:t>Could</a:t>
            </a:r>
            <a:r>
              <a:rPr lang="es-ES" sz="1600" dirty="0"/>
              <a:t> </a:t>
            </a:r>
            <a:r>
              <a:rPr lang="es-ES" sz="1600" dirty="0" err="1"/>
              <a:t>not</a:t>
            </a:r>
            <a:r>
              <a:rPr lang="es-ES" sz="1600" dirty="0"/>
              <a:t> </a:t>
            </a:r>
            <a:r>
              <a:rPr lang="es-ES" sz="1600" dirty="0" err="1"/>
              <a:t>obtain</a:t>
            </a:r>
            <a:r>
              <a:rPr lang="es-ES" sz="1600" dirty="0"/>
              <a:t> data</a:t>
            </a:r>
            <a:r>
              <a:rPr lang="es-ES" sz="1600" dirty="0" smtClean="0"/>
              <a:t>";});</a:t>
            </a:r>
            <a:endParaRPr lang="es-ES" sz="1600" dirty="0"/>
          </a:p>
          <a:p>
            <a:pPr lvl="1"/>
            <a:r>
              <a:rPr lang="es-ES" sz="1600" dirty="0"/>
              <a:t>  }</a:t>
            </a:r>
          </a:p>
          <a:p>
            <a:r>
              <a:rPr lang="es-ES" sz="1600" dirty="0"/>
              <a:t>});</a:t>
            </a:r>
            <a:endParaRPr lang="es-ES" sz="1600" dirty="0"/>
          </a:p>
        </p:txBody>
      </p:sp>
      <p:sp>
        <p:nvSpPr>
          <p:cNvPr id="7" name="Rectángulo 6"/>
          <p:cNvSpPr/>
          <p:nvPr/>
        </p:nvSpPr>
        <p:spPr>
          <a:xfrm>
            <a:off x="669593" y="2978863"/>
            <a:ext cx="1252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deprecated</a:t>
            </a:r>
            <a:endParaRPr lang="es-ES" dirty="0"/>
          </a:p>
        </p:txBody>
      </p:sp>
      <p:cxnSp>
        <p:nvCxnSpPr>
          <p:cNvPr id="9" name="Conector recto de flecha 8"/>
          <p:cNvCxnSpPr/>
          <p:nvPr/>
        </p:nvCxnSpPr>
        <p:spPr>
          <a:xfrm flipV="1">
            <a:off x="1921924" y="2978863"/>
            <a:ext cx="711022" cy="1846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de flecha 10"/>
          <p:cNvCxnSpPr/>
          <p:nvPr/>
        </p:nvCxnSpPr>
        <p:spPr>
          <a:xfrm>
            <a:off x="1921924" y="3163529"/>
            <a:ext cx="730687" cy="2654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053419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669593" y="365128"/>
            <a:ext cx="7000449" cy="638174"/>
          </a:xfrm>
        </p:spPr>
        <p:txBody>
          <a:bodyPr/>
          <a:lstStyle/>
          <a:p>
            <a:pPr algn="ctr"/>
            <a:r>
              <a:rPr lang="es-ES" dirty="0" smtClean="0"/>
              <a:t>Promesas: $http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061429" y="253114"/>
            <a:ext cx="750188" cy="750188"/>
          </a:xfrm>
          <a:prstGeom prst="rect">
            <a:avLst/>
          </a:prstGeom>
        </p:spPr>
      </p:pic>
      <p:sp>
        <p:nvSpPr>
          <p:cNvPr id="2" name="CuadroTexto 1"/>
          <p:cNvSpPr txBox="1"/>
          <p:nvPr/>
        </p:nvSpPr>
        <p:spPr>
          <a:xfrm>
            <a:off x="924232" y="1226653"/>
            <a:ext cx="5897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Refactorización del código que utiliza XMLHttpRequest(AJAX)</a:t>
            </a:r>
            <a:endParaRPr lang="es-ES" dirty="0"/>
          </a:p>
        </p:txBody>
      </p:sp>
      <p:sp>
        <p:nvSpPr>
          <p:cNvPr id="5" name="Rectángulo 4"/>
          <p:cNvSpPr/>
          <p:nvPr/>
        </p:nvSpPr>
        <p:spPr>
          <a:xfrm>
            <a:off x="1493569" y="4589960"/>
            <a:ext cx="6735772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400" dirty="0" err="1" smtClean="0"/>
              <a:t>angular.module</a:t>
            </a:r>
            <a:r>
              <a:rPr lang="es-ES" sz="1400" dirty="0"/>
              <a:t>('</a:t>
            </a:r>
            <a:r>
              <a:rPr lang="es-ES" sz="1400" dirty="0" err="1"/>
              <a:t>mainApp</a:t>
            </a:r>
            <a:r>
              <a:rPr lang="es-ES" sz="1400" dirty="0"/>
              <a:t>').</a:t>
            </a:r>
            <a:r>
              <a:rPr lang="es-ES" sz="1400" dirty="0" err="1"/>
              <a:t>factory</a:t>
            </a:r>
            <a:r>
              <a:rPr lang="es-ES" sz="1400" dirty="0"/>
              <a:t>('</a:t>
            </a:r>
            <a:r>
              <a:rPr lang="es-ES" sz="1400" b="1" dirty="0" err="1">
                <a:solidFill>
                  <a:srgbClr val="FF0000"/>
                </a:solidFill>
              </a:rPr>
              <a:t>weatherService</a:t>
            </a:r>
            <a:r>
              <a:rPr lang="es-ES" sz="1400" dirty="0"/>
              <a:t>', </a:t>
            </a:r>
            <a:r>
              <a:rPr lang="es-ES" sz="1400" dirty="0" err="1"/>
              <a:t>function</a:t>
            </a:r>
            <a:r>
              <a:rPr lang="es-ES" sz="1400" dirty="0"/>
              <a:t>($http) {</a:t>
            </a:r>
          </a:p>
          <a:p>
            <a:pPr lvl="1"/>
            <a:r>
              <a:rPr lang="es-ES" sz="1400" dirty="0" err="1" smtClean="0"/>
              <a:t>return</a:t>
            </a:r>
            <a:r>
              <a:rPr lang="es-ES" sz="1400" dirty="0" smtClean="0"/>
              <a:t> </a:t>
            </a:r>
            <a:r>
              <a:rPr lang="es-ES" sz="1400" dirty="0"/>
              <a:t>{</a:t>
            </a:r>
          </a:p>
          <a:p>
            <a:pPr lvl="2"/>
            <a:r>
              <a:rPr lang="es-ES" sz="1400" dirty="0" err="1" smtClean="0"/>
              <a:t>getWeather</a:t>
            </a:r>
            <a:r>
              <a:rPr lang="es-ES" sz="1400" dirty="0"/>
              <a:t>: </a:t>
            </a:r>
            <a:r>
              <a:rPr lang="es-ES" sz="1400" dirty="0" err="1"/>
              <a:t>function</a:t>
            </a:r>
            <a:r>
              <a:rPr lang="es-ES" sz="1400" dirty="0"/>
              <a:t>(</a:t>
            </a:r>
            <a:r>
              <a:rPr lang="es-ES" sz="1400" dirty="0" err="1"/>
              <a:t>city</a:t>
            </a:r>
            <a:r>
              <a:rPr lang="es-ES" sz="1400" dirty="0"/>
              <a:t>, country) {</a:t>
            </a:r>
          </a:p>
          <a:p>
            <a:pPr lvl="3"/>
            <a:r>
              <a:rPr lang="es-ES" sz="1400" dirty="0" err="1" smtClean="0"/>
              <a:t>var</a:t>
            </a:r>
            <a:r>
              <a:rPr lang="es-ES" sz="1400" dirty="0" smtClean="0"/>
              <a:t> </a:t>
            </a:r>
            <a:r>
              <a:rPr lang="es-ES" sz="1400" dirty="0" err="1"/>
              <a:t>query</a:t>
            </a:r>
            <a:r>
              <a:rPr lang="es-ES" sz="1400" dirty="0"/>
              <a:t> = 'q=' + </a:t>
            </a:r>
            <a:r>
              <a:rPr lang="es-ES" sz="1400" dirty="0" err="1"/>
              <a:t>city</a:t>
            </a:r>
            <a:r>
              <a:rPr lang="es-ES" sz="1400" dirty="0"/>
              <a:t> + ',' + country;</a:t>
            </a:r>
          </a:p>
          <a:p>
            <a:pPr lvl="3"/>
            <a:r>
              <a:rPr lang="es-ES" sz="1400" dirty="0" err="1" smtClean="0"/>
              <a:t>return</a:t>
            </a:r>
            <a:r>
              <a:rPr lang="es-ES" sz="1400" dirty="0" smtClean="0"/>
              <a:t> </a:t>
            </a:r>
            <a:r>
              <a:rPr lang="es-ES" sz="1400" dirty="0"/>
              <a:t>$</a:t>
            </a:r>
            <a:r>
              <a:rPr lang="es-ES" sz="1400" dirty="0" err="1"/>
              <a:t>http.get</a:t>
            </a:r>
            <a:r>
              <a:rPr lang="es-ES" sz="1400" dirty="0"/>
              <a:t>('http://api.openweathermap.org/data/2.5/</a:t>
            </a:r>
            <a:r>
              <a:rPr lang="es-ES" sz="1400" dirty="0" err="1"/>
              <a:t>weather</a:t>
            </a:r>
            <a:r>
              <a:rPr lang="es-ES" sz="1400" dirty="0"/>
              <a:t>?' + </a:t>
            </a:r>
            <a:r>
              <a:rPr lang="es-ES" sz="1400" dirty="0" err="1"/>
              <a:t>query</a:t>
            </a:r>
            <a:r>
              <a:rPr lang="es-ES" sz="1400" dirty="0"/>
              <a:t>,{</a:t>
            </a:r>
            <a:r>
              <a:rPr lang="es-ES" sz="1400" dirty="0" err="1"/>
              <a:t>cache:true</a:t>
            </a:r>
            <a:r>
              <a:rPr lang="es-ES" sz="1400" dirty="0"/>
              <a:t>});</a:t>
            </a:r>
          </a:p>
          <a:p>
            <a:pPr lvl="2"/>
            <a:r>
              <a:rPr lang="es-ES" sz="1400" dirty="0" smtClean="0"/>
              <a:t>}</a:t>
            </a:r>
            <a:endParaRPr lang="es-ES" sz="1400" dirty="0"/>
          </a:p>
          <a:p>
            <a:pPr lvl="1"/>
            <a:r>
              <a:rPr lang="es-ES" sz="1400" dirty="0" smtClean="0"/>
              <a:t>}</a:t>
            </a:r>
            <a:endParaRPr lang="es-ES" sz="1400" dirty="0"/>
          </a:p>
          <a:p>
            <a:r>
              <a:rPr lang="es-ES" sz="1400" dirty="0"/>
              <a:t>});</a:t>
            </a:r>
          </a:p>
        </p:txBody>
      </p:sp>
      <p:sp>
        <p:nvSpPr>
          <p:cNvPr id="6" name="Rectángulo 5"/>
          <p:cNvSpPr/>
          <p:nvPr/>
        </p:nvSpPr>
        <p:spPr>
          <a:xfrm>
            <a:off x="1286387" y="1789193"/>
            <a:ext cx="7150136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600" dirty="0" err="1"/>
              <a:t>angular.module</a:t>
            </a:r>
            <a:r>
              <a:rPr lang="es-ES" sz="1600" dirty="0"/>
              <a:t>('</a:t>
            </a:r>
            <a:r>
              <a:rPr lang="es-ES" sz="1600" dirty="0" err="1"/>
              <a:t>mainApp</a:t>
            </a:r>
            <a:r>
              <a:rPr lang="es-ES" sz="1600" dirty="0" smtClean="0"/>
              <a:t>')</a:t>
            </a:r>
          </a:p>
          <a:p>
            <a:r>
              <a:rPr lang="es-ES" sz="1600" dirty="0" smtClean="0"/>
              <a:t>.</a:t>
            </a:r>
            <a:r>
              <a:rPr lang="es-ES" sz="1600" dirty="0" err="1"/>
              <a:t>controller</a:t>
            </a:r>
            <a:r>
              <a:rPr lang="es-ES" sz="1600" dirty="0"/>
              <a:t>('</a:t>
            </a:r>
            <a:r>
              <a:rPr lang="es-ES" sz="1600" dirty="0" err="1"/>
              <a:t>WeatherController</a:t>
            </a:r>
            <a:r>
              <a:rPr lang="es-ES" sz="1600" dirty="0"/>
              <a:t>', </a:t>
            </a:r>
            <a:r>
              <a:rPr lang="es-ES" sz="1600" dirty="0" err="1"/>
              <a:t>function</a:t>
            </a:r>
            <a:r>
              <a:rPr lang="es-ES" sz="1600" dirty="0"/>
              <a:t>($</a:t>
            </a:r>
            <a:r>
              <a:rPr lang="es-ES" sz="1600" dirty="0" err="1"/>
              <a:t>scope</a:t>
            </a:r>
            <a:r>
              <a:rPr lang="es-ES" sz="1600" dirty="0"/>
              <a:t>, </a:t>
            </a:r>
            <a:r>
              <a:rPr lang="es-ES" sz="1600" b="1" dirty="0" err="1">
                <a:solidFill>
                  <a:srgbClr val="FF0000"/>
                </a:solidFill>
              </a:rPr>
              <a:t>weatherService</a:t>
            </a:r>
            <a:r>
              <a:rPr lang="es-ES" sz="1600" dirty="0"/>
              <a:t>) {</a:t>
            </a:r>
          </a:p>
          <a:p>
            <a:pPr lvl="1"/>
            <a:r>
              <a:rPr lang="es-ES" sz="1600" dirty="0" smtClean="0"/>
              <a:t>$</a:t>
            </a:r>
            <a:r>
              <a:rPr lang="es-ES" sz="1600" dirty="0" err="1"/>
              <a:t>scope.getWeather</a:t>
            </a:r>
            <a:r>
              <a:rPr lang="es-ES" sz="1600" dirty="0"/>
              <a:t> = </a:t>
            </a:r>
            <a:r>
              <a:rPr lang="es-ES" sz="1600" dirty="0" err="1"/>
              <a:t>function</a:t>
            </a:r>
            <a:r>
              <a:rPr lang="es-ES" sz="1600" dirty="0"/>
              <a:t>() {</a:t>
            </a:r>
          </a:p>
          <a:p>
            <a:pPr lvl="2"/>
            <a:r>
              <a:rPr lang="es-ES" sz="1600" dirty="0" err="1" smtClean="0"/>
              <a:t>weatherService.getWeather</a:t>
            </a:r>
            <a:r>
              <a:rPr lang="es-ES" sz="1600" dirty="0"/>
              <a:t>($</a:t>
            </a:r>
            <a:r>
              <a:rPr lang="es-ES" sz="1600" dirty="0" err="1"/>
              <a:t>scope.city</a:t>
            </a:r>
            <a:r>
              <a:rPr lang="es-ES" sz="1600" dirty="0"/>
              <a:t>, $</a:t>
            </a:r>
            <a:r>
              <a:rPr lang="es-ES" sz="1600" dirty="0" err="1"/>
              <a:t>scope.country</a:t>
            </a:r>
            <a:r>
              <a:rPr lang="es-ES" sz="1600" dirty="0"/>
              <a:t>)</a:t>
            </a:r>
          </a:p>
          <a:p>
            <a:pPr lvl="2"/>
            <a:r>
              <a:rPr lang="es-ES" sz="1600" dirty="0"/>
              <a:t> </a:t>
            </a:r>
            <a:r>
              <a:rPr lang="es-ES" sz="1600" dirty="0" smtClean="0"/>
              <a:t>.</a:t>
            </a:r>
            <a:r>
              <a:rPr lang="es-ES" sz="1600" b="1" dirty="0" err="1" smtClean="0">
                <a:solidFill>
                  <a:srgbClr val="FF0000"/>
                </a:solidFill>
              </a:rPr>
              <a:t>then</a:t>
            </a:r>
            <a:r>
              <a:rPr lang="es-ES" sz="1600" dirty="0" smtClean="0"/>
              <a:t>( </a:t>
            </a:r>
            <a:r>
              <a:rPr lang="es-ES" sz="1600" dirty="0" err="1" smtClean="0">
                <a:solidFill>
                  <a:srgbClr val="FF0000"/>
                </a:solidFill>
              </a:rPr>
              <a:t>function</a:t>
            </a:r>
            <a:r>
              <a:rPr lang="es-ES" sz="1600" dirty="0" smtClean="0"/>
              <a:t>(data) </a:t>
            </a:r>
            <a:r>
              <a:rPr lang="es-ES" sz="1600" dirty="0"/>
              <a:t>{ //</a:t>
            </a:r>
            <a:r>
              <a:rPr lang="es-ES" sz="1600" dirty="0" err="1"/>
              <a:t>success</a:t>
            </a:r>
            <a:endParaRPr lang="es-ES" sz="1600" dirty="0"/>
          </a:p>
          <a:p>
            <a:pPr lvl="2"/>
            <a:r>
              <a:rPr lang="es-ES" sz="1600" dirty="0"/>
              <a:t>      $</a:t>
            </a:r>
            <a:r>
              <a:rPr lang="es-ES" sz="1600" dirty="0" err="1" smtClean="0"/>
              <a:t>scope.weatherDescription</a:t>
            </a:r>
            <a:r>
              <a:rPr lang="es-ES" sz="1600" dirty="0" smtClean="0"/>
              <a:t> </a:t>
            </a:r>
            <a:r>
              <a:rPr lang="es-ES" sz="1600" dirty="0"/>
              <a:t>= </a:t>
            </a:r>
            <a:r>
              <a:rPr lang="es-ES" sz="1600" dirty="0" err="1"/>
              <a:t>data.weather</a:t>
            </a:r>
            <a:r>
              <a:rPr lang="es-ES" sz="1600" dirty="0"/>
              <a:t>[0].</a:t>
            </a:r>
            <a:r>
              <a:rPr lang="es-ES" sz="1600" dirty="0" err="1"/>
              <a:t>description</a:t>
            </a:r>
            <a:r>
              <a:rPr lang="es-ES" sz="1600" dirty="0"/>
              <a:t>;</a:t>
            </a:r>
          </a:p>
          <a:p>
            <a:pPr lvl="2"/>
            <a:r>
              <a:rPr lang="es-ES" sz="1600" dirty="0"/>
              <a:t>    }, </a:t>
            </a:r>
            <a:r>
              <a:rPr lang="es-ES" sz="1600" dirty="0" err="1">
                <a:solidFill>
                  <a:srgbClr val="FF0000"/>
                </a:solidFill>
              </a:rPr>
              <a:t>function</a:t>
            </a:r>
            <a:r>
              <a:rPr lang="es-ES" sz="1600" dirty="0"/>
              <a:t>() { //error</a:t>
            </a:r>
          </a:p>
          <a:p>
            <a:pPr lvl="2"/>
            <a:r>
              <a:rPr lang="es-ES" sz="1600" dirty="0"/>
              <a:t>      $</a:t>
            </a:r>
            <a:r>
              <a:rPr lang="es-ES" sz="1600" dirty="0" err="1"/>
              <a:t>scope.weatherDescription</a:t>
            </a:r>
            <a:r>
              <a:rPr lang="es-ES" sz="1600" dirty="0"/>
              <a:t> = "</a:t>
            </a:r>
            <a:r>
              <a:rPr lang="es-ES" sz="1600" dirty="0" err="1"/>
              <a:t>Could</a:t>
            </a:r>
            <a:r>
              <a:rPr lang="es-ES" sz="1600" dirty="0"/>
              <a:t> </a:t>
            </a:r>
            <a:r>
              <a:rPr lang="es-ES" sz="1600" dirty="0" err="1"/>
              <a:t>not</a:t>
            </a:r>
            <a:r>
              <a:rPr lang="es-ES" sz="1600" dirty="0"/>
              <a:t> </a:t>
            </a:r>
            <a:r>
              <a:rPr lang="es-ES" sz="1600" dirty="0" err="1"/>
              <a:t>obtain</a:t>
            </a:r>
            <a:r>
              <a:rPr lang="es-ES" sz="1600" dirty="0"/>
              <a:t> data";</a:t>
            </a:r>
          </a:p>
          <a:p>
            <a:pPr lvl="2"/>
            <a:r>
              <a:rPr lang="es-ES" sz="1600" dirty="0"/>
              <a:t>    });</a:t>
            </a:r>
          </a:p>
          <a:p>
            <a:pPr lvl="2"/>
            <a:r>
              <a:rPr lang="es-ES" sz="1600" dirty="0" smtClean="0"/>
              <a:t>};</a:t>
            </a:r>
            <a:endParaRPr lang="es-ES" sz="1600" dirty="0"/>
          </a:p>
          <a:p>
            <a:r>
              <a:rPr lang="es-ES" sz="1600" dirty="0"/>
              <a:t>});</a:t>
            </a:r>
            <a:endParaRPr lang="es-ES" sz="1600" dirty="0"/>
          </a:p>
        </p:txBody>
      </p:sp>
    </p:spTree>
    <p:extLst>
      <p:ext uri="{BB962C8B-B14F-4D97-AF65-F5344CB8AC3E}">
        <p14:creationId xmlns:p14="http://schemas.microsoft.com/office/powerpoint/2010/main" val="1126877942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s-ES" dirty="0" smtClean="0"/>
              <a:t>Ejemplo: acceso a datos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0435" y="1386348"/>
            <a:ext cx="2439038" cy="2359742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907619" y="1749831"/>
            <a:ext cx="30812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/>
              <a:t>listadoSubEstados_controller.js</a:t>
            </a:r>
          </a:p>
        </p:txBody>
      </p:sp>
      <p:sp>
        <p:nvSpPr>
          <p:cNvPr id="6" name="Rectángulo 5"/>
          <p:cNvSpPr/>
          <p:nvPr/>
        </p:nvSpPr>
        <p:spPr>
          <a:xfrm>
            <a:off x="1391266" y="2367085"/>
            <a:ext cx="376083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/>
              <a:t> </a:t>
            </a:r>
            <a:r>
              <a:rPr lang="es-ES" dirty="0" err="1"/>
              <a:t>return</a:t>
            </a:r>
            <a:r>
              <a:rPr lang="es-ES" dirty="0"/>
              <a:t> </a:t>
            </a:r>
            <a:r>
              <a:rPr lang="es-ES" dirty="0" err="1" smtClean="0"/>
              <a:t>dataservice.getSubEstados</a:t>
            </a:r>
            <a:r>
              <a:rPr lang="es-ES" dirty="0" smtClean="0"/>
              <a:t>(…)</a:t>
            </a:r>
            <a:endParaRPr lang="es-ES" dirty="0"/>
          </a:p>
          <a:p>
            <a:r>
              <a:rPr lang="es-ES" dirty="0"/>
              <a:t>                .</a:t>
            </a:r>
            <a:r>
              <a:rPr lang="es-ES" dirty="0" err="1"/>
              <a:t>then</a:t>
            </a:r>
            <a:r>
              <a:rPr lang="es-ES" dirty="0" smtClean="0"/>
              <a:t>(…})</a:t>
            </a:r>
            <a:endParaRPr lang="es-ES" dirty="0"/>
          </a:p>
          <a:p>
            <a:r>
              <a:rPr lang="es-ES" dirty="0"/>
              <a:t>                .catch</a:t>
            </a:r>
            <a:r>
              <a:rPr lang="es-ES" dirty="0" smtClean="0"/>
              <a:t>(…});</a:t>
            </a:r>
            <a:endParaRPr lang="es-ES" dirty="0"/>
          </a:p>
          <a:p>
            <a:r>
              <a:rPr lang="es-ES" dirty="0"/>
              <a:t>        }</a:t>
            </a:r>
          </a:p>
        </p:txBody>
      </p:sp>
      <p:sp>
        <p:nvSpPr>
          <p:cNvPr id="7" name="Rectángulo 6"/>
          <p:cNvSpPr/>
          <p:nvPr/>
        </p:nvSpPr>
        <p:spPr>
          <a:xfrm>
            <a:off x="924242" y="3793540"/>
            <a:ext cx="32632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/>
              <a:t>listadoSubEstados_dataservice.js</a:t>
            </a:r>
          </a:p>
        </p:txBody>
      </p:sp>
      <p:sp>
        <p:nvSpPr>
          <p:cNvPr id="8" name="Rectángulo 7"/>
          <p:cNvSpPr/>
          <p:nvPr/>
        </p:nvSpPr>
        <p:spPr>
          <a:xfrm>
            <a:off x="1391266" y="4213946"/>
            <a:ext cx="58286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/>
              <a:t> .</a:t>
            </a:r>
            <a:r>
              <a:rPr lang="es-ES" dirty="0" err="1"/>
              <a:t>factory</a:t>
            </a:r>
            <a:r>
              <a:rPr lang="es-ES" dirty="0"/>
              <a:t>('</a:t>
            </a:r>
            <a:r>
              <a:rPr lang="es-ES" dirty="0" err="1"/>
              <a:t>listadoSubEstados.dataservice</a:t>
            </a:r>
            <a:r>
              <a:rPr lang="es-ES" dirty="0"/>
              <a:t>', </a:t>
            </a:r>
            <a:r>
              <a:rPr lang="es-ES" dirty="0" err="1"/>
              <a:t>dataservice</a:t>
            </a:r>
            <a:r>
              <a:rPr lang="es-ES" dirty="0"/>
              <a:t>);</a:t>
            </a:r>
          </a:p>
        </p:txBody>
      </p:sp>
      <p:sp>
        <p:nvSpPr>
          <p:cNvPr id="9" name="Rectángulo 8"/>
          <p:cNvSpPr/>
          <p:nvPr/>
        </p:nvSpPr>
        <p:spPr>
          <a:xfrm>
            <a:off x="1988573" y="4931198"/>
            <a:ext cx="516685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 function </a:t>
            </a:r>
            <a:r>
              <a:rPr lang="en-US" dirty="0" err="1"/>
              <a:t>dataservice</a:t>
            </a:r>
            <a:r>
              <a:rPr lang="en-US" dirty="0"/>
              <a:t>($</a:t>
            </a:r>
            <a:r>
              <a:rPr lang="en-US" dirty="0" err="1"/>
              <a:t>urlHelperConfig</a:t>
            </a:r>
            <a:r>
              <a:rPr lang="en-US" dirty="0"/>
              <a:t>, $http, $q) {</a:t>
            </a:r>
          </a:p>
          <a:p>
            <a:r>
              <a:rPr lang="en-US" dirty="0"/>
              <a:t>        </a:t>
            </a:r>
            <a:r>
              <a:rPr lang="en-US" dirty="0" err="1"/>
              <a:t>var</a:t>
            </a:r>
            <a:r>
              <a:rPr lang="en-US" dirty="0"/>
              <a:t> service = {</a:t>
            </a:r>
          </a:p>
          <a:p>
            <a:r>
              <a:rPr lang="en-US" dirty="0"/>
              <a:t>            </a:t>
            </a:r>
            <a:r>
              <a:rPr lang="en-US" dirty="0" err="1"/>
              <a:t>getSubEstados</a:t>
            </a:r>
            <a:r>
              <a:rPr lang="en-US" dirty="0"/>
              <a:t>: </a:t>
            </a:r>
            <a:r>
              <a:rPr lang="en-US" dirty="0" err="1"/>
              <a:t>getSubEstados</a:t>
            </a:r>
            <a:endParaRPr lang="en-US" dirty="0"/>
          </a:p>
          <a:p>
            <a:r>
              <a:rPr lang="en-US" dirty="0"/>
              <a:t>        };</a:t>
            </a:r>
          </a:p>
          <a:p>
            <a:r>
              <a:rPr lang="en-US" dirty="0" smtClean="0"/>
              <a:t>        </a:t>
            </a:r>
            <a:r>
              <a:rPr lang="en-US" dirty="0"/>
              <a:t>return service;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9412012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650" y="1638916"/>
            <a:ext cx="3488120" cy="3580168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061429" y="253114"/>
            <a:ext cx="750188" cy="750188"/>
          </a:xfrm>
          <a:prstGeom prst="rect">
            <a:avLst/>
          </a:prstGeom>
        </p:spPr>
      </p:pic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628650" y="365127"/>
            <a:ext cx="7432779" cy="638175"/>
          </a:xfrm>
        </p:spPr>
        <p:txBody>
          <a:bodyPr>
            <a:normAutofit/>
          </a:bodyPr>
          <a:lstStyle/>
          <a:p>
            <a:pPr algn="ctr"/>
            <a:r>
              <a:rPr lang="es-ES" dirty="0" smtClean="0"/>
              <a:t>Otros Módulos </a:t>
            </a:r>
            <a:r>
              <a:rPr lang="es-ES" dirty="0" smtClean="0"/>
              <a:t>de Angular</a:t>
            </a:r>
            <a:endParaRPr lang="en-US" dirty="0"/>
          </a:p>
        </p:txBody>
      </p:sp>
      <p:sp>
        <p:nvSpPr>
          <p:cNvPr id="9" name="Rectángulo 8"/>
          <p:cNvSpPr/>
          <p:nvPr/>
        </p:nvSpPr>
        <p:spPr>
          <a:xfrm>
            <a:off x="628650" y="1115315"/>
            <a:ext cx="34753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>
                <a:solidFill>
                  <a:prstClr val="black"/>
                </a:solidFill>
                <a:hlinkClick r:id="rId4"/>
              </a:rPr>
              <a:t>https://code.angularjs.org/1.4.8</a:t>
            </a:r>
            <a:r>
              <a:rPr lang="es-ES" dirty="0" smtClean="0">
                <a:solidFill>
                  <a:prstClr val="black"/>
                </a:solidFill>
                <a:hlinkClick r:id="rId4"/>
              </a:rPr>
              <a:t>/</a:t>
            </a:r>
            <a:r>
              <a:rPr lang="es-ES" dirty="0" smtClean="0">
                <a:solidFill>
                  <a:prstClr val="black"/>
                </a:solidFill>
              </a:rPr>
              <a:t> </a:t>
            </a:r>
            <a:endParaRPr lang="es-ES" dirty="0">
              <a:solidFill>
                <a:prstClr val="black"/>
              </a:solidFill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4584839" y="1716293"/>
            <a:ext cx="3476590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b="1" noProof="1" smtClean="0">
                <a:solidFill>
                  <a:prstClr val="black"/>
                </a:solidFill>
              </a:rPr>
              <a:t>angular-animate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noProof="1" smtClean="0">
                <a:solidFill>
                  <a:prstClr val="black"/>
                </a:solidFill>
              </a:rPr>
              <a:t>angular-aria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noProof="1" smtClean="0">
                <a:solidFill>
                  <a:prstClr val="black"/>
                </a:solidFill>
              </a:rPr>
              <a:t>angular-cookies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noProof="1" smtClean="0">
                <a:solidFill>
                  <a:prstClr val="black"/>
                </a:solidFill>
              </a:rPr>
              <a:t>angular-loader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noProof="1" smtClean="0">
                <a:solidFill>
                  <a:prstClr val="black"/>
                </a:solidFill>
              </a:rPr>
              <a:t>angular-message / message-format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b="1" noProof="1" smtClean="0">
                <a:solidFill>
                  <a:prstClr val="black"/>
                </a:solidFill>
              </a:rPr>
              <a:t>angular-resource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b="1" noProof="1" smtClean="0">
                <a:solidFill>
                  <a:prstClr val="black"/>
                </a:solidFill>
              </a:rPr>
              <a:t>angular-route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noProof="1" smtClean="0">
                <a:solidFill>
                  <a:prstClr val="black"/>
                </a:solidFill>
              </a:rPr>
              <a:t>angular-sanitize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noProof="1" smtClean="0">
                <a:solidFill>
                  <a:prstClr val="black"/>
                </a:solidFill>
              </a:rPr>
              <a:t>angular-touch</a:t>
            </a:r>
          </a:p>
        </p:txBody>
      </p:sp>
      <p:sp>
        <p:nvSpPr>
          <p:cNvPr id="2" name="Rectángulo 1"/>
          <p:cNvSpPr/>
          <p:nvPr/>
        </p:nvSpPr>
        <p:spPr>
          <a:xfrm>
            <a:off x="4850311" y="4583720"/>
            <a:ext cx="17994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noProof="1">
                <a:solidFill>
                  <a:prstClr val="black"/>
                </a:solidFill>
              </a:rPr>
              <a:t>angular-resource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5024285" y="5012305"/>
            <a:ext cx="26842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API de alto nivel para las operaciones REST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057531134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061429" y="253114"/>
            <a:ext cx="750188" cy="750188"/>
          </a:xfrm>
          <a:prstGeom prst="rect">
            <a:avLst/>
          </a:prstGeom>
        </p:spPr>
      </p:pic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628650" y="365127"/>
            <a:ext cx="7432779" cy="638175"/>
          </a:xfrm>
        </p:spPr>
        <p:txBody>
          <a:bodyPr>
            <a:normAutofit/>
          </a:bodyPr>
          <a:lstStyle/>
          <a:p>
            <a:pPr algn="ctr"/>
            <a:r>
              <a:rPr lang="es-ES" dirty="0" smtClean="0"/>
              <a:t>Angular $</a:t>
            </a:r>
            <a:r>
              <a:rPr lang="en-US" dirty="0" smtClean="0"/>
              <a:t>resource</a:t>
            </a:r>
            <a:endParaRPr lang="en-US" dirty="0"/>
          </a:p>
        </p:txBody>
      </p:sp>
      <p:sp>
        <p:nvSpPr>
          <p:cNvPr id="6" name="CuadroTexto 5"/>
          <p:cNvSpPr txBox="1"/>
          <p:nvPr/>
        </p:nvSpPr>
        <p:spPr>
          <a:xfrm>
            <a:off x="1140028" y="1348524"/>
            <a:ext cx="49018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API de alto nivel para las operaciones REST sobre un sistema que siga el siguiente estándar</a:t>
            </a:r>
            <a:endParaRPr lang="es-ES" dirty="0"/>
          </a:p>
        </p:txBody>
      </p:sp>
      <p:graphicFrame>
        <p:nvGraphicFramePr>
          <p:cNvPr id="4" name="Tab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2096043"/>
              </p:ext>
            </p:extLst>
          </p:nvPr>
        </p:nvGraphicFramePr>
        <p:xfrm>
          <a:off x="1326841" y="2319020"/>
          <a:ext cx="6981417" cy="2219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4831"/>
                <a:gridCol w="1290552"/>
                <a:gridCol w="1625505"/>
                <a:gridCol w="2360529"/>
              </a:tblGrid>
              <a:tr h="157701">
                <a:tc>
                  <a:txBody>
                    <a:bodyPr/>
                    <a:lstStyle/>
                    <a:p>
                      <a:r>
                        <a:rPr lang="es-ES" dirty="0" smtClean="0"/>
                        <a:t>URL 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HTTP </a:t>
                      </a:r>
                      <a:r>
                        <a:rPr lang="es-ES" dirty="0" err="1" smtClean="0"/>
                        <a:t>Verb</a:t>
                      </a:r>
                      <a:r>
                        <a:rPr lang="es-ES" dirty="0" smtClean="0"/>
                        <a:t> 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err="1" smtClean="0"/>
                        <a:t>Request</a:t>
                      </a:r>
                      <a:r>
                        <a:rPr lang="es-ES" dirty="0" smtClean="0"/>
                        <a:t> </a:t>
                      </a:r>
                      <a:r>
                        <a:rPr lang="es-ES" dirty="0" err="1" smtClean="0"/>
                        <a:t>Body</a:t>
                      </a:r>
                      <a:r>
                        <a:rPr lang="es-ES" dirty="0" smtClean="0"/>
                        <a:t> 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err="1" smtClean="0"/>
                        <a:t>Result</a:t>
                      </a:r>
                      <a:endParaRPr lang="es-E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/api/</a:t>
                      </a:r>
                      <a:r>
                        <a:rPr lang="es-ES" dirty="0" err="1" smtClean="0"/>
                        <a:t>entries</a:t>
                      </a:r>
                      <a:r>
                        <a:rPr lang="es-ES" dirty="0" smtClean="0"/>
                        <a:t> 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GET 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err="1" smtClean="0"/>
                        <a:t>empty</a:t>
                      </a:r>
                      <a:r>
                        <a:rPr lang="es-ES" dirty="0" smtClean="0"/>
                        <a:t> 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 err="1" smtClean="0"/>
                        <a:t>Returns</a:t>
                      </a:r>
                      <a:r>
                        <a:rPr lang="es-ES" dirty="0" smtClean="0"/>
                        <a:t> </a:t>
                      </a:r>
                      <a:r>
                        <a:rPr lang="es-ES" dirty="0" err="1" smtClean="0"/>
                        <a:t>all</a:t>
                      </a:r>
                      <a:r>
                        <a:rPr lang="es-ES" dirty="0" smtClean="0"/>
                        <a:t> </a:t>
                      </a:r>
                      <a:r>
                        <a:rPr lang="es-ES" dirty="0" err="1" smtClean="0"/>
                        <a:t>entries</a:t>
                      </a:r>
                      <a:endParaRPr lang="es-E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/api/</a:t>
                      </a:r>
                      <a:r>
                        <a:rPr lang="es-ES" dirty="0" err="1" smtClean="0"/>
                        <a:t>entries</a:t>
                      </a:r>
                      <a:r>
                        <a:rPr lang="es-ES" dirty="0" smtClean="0"/>
                        <a:t> 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POST 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JSON </a:t>
                      </a:r>
                      <a:r>
                        <a:rPr lang="es-ES" dirty="0" err="1" smtClean="0"/>
                        <a:t>String</a:t>
                      </a:r>
                      <a:r>
                        <a:rPr lang="es-ES" dirty="0" smtClean="0"/>
                        <a:t> 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 err="1" smtClean="0"/>
                        <a:t>Creates</a:t>
                      </a:r>
                      <a:r>
                        <a:rPr lang="es-ES" dirty="0" smtClean="0"/>
                        <a:t> new </a:t>
                      </a:r>
                      <a:r>
                        <a:rPr lang="es-ES" dirty="0" err="1" smtClean="0"/>
                        <a:t>entry</a:t>
                      </a:r>
                      <a:endParaRPr lang="es-E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/api/</a:t>
                      </a:r>
                      <a:r>
                        <a:rPr lang="es-ES" dirty="0" err="1" smtClean="0"/>
                        <a:t>entries</a:t>
                      </a:r>
                      <a:r>
                        <a:rPr lang="es-ES" dirty="0" smtClean="0"/>
                        <a:t>/:id 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GET 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 err="1" smtClean="0"/>
                        <a:t>empty</a:t>
                      </a:r>
                      <a:endParaRPr lang="es-E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err="1" smtClean="0"/>
                        <a:t>Returns</a:t>
                      </a:r>
                      <a:r>
                        <a:rPr lang="es-ES" dirty="0" smtClean="0"/>
                        <a:t> single </a:t>
                      </a:r>
                      <a:r>
                        <a:rPr lang="es-ES" dirty="0" err="1" smtClean="0"/>
                        <a:t>entry</a:t>
                      </a:r>
                      <a:endParaRPr lang="es-E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 smtClean="0"/>
                        <a:t>/api/</a:t>
                      </a:r>
                      <a:r>
                        <a:rPr lang="es-ES" dirty="0" err="1" smtClean="0"/>
                        <a:t>entries</a:t>
                      </a:r>
                      <a:r>
                        <a:rPr lang="es-ES" dirty="0" smtClean="0"/>
                        <a:t>/:id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PUT 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 smtClean="0"/>
                        <a:t>JSON </a:t>
                      </a:r>
                      <a:r>
                        <a:rPr lang="es-ES" dirty="0" err="1" smtClean="0"/>
                        <a:t>String</a:t>
                      </a:r>
                      <a:endParaRPr lang="es-E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err="1" smtClean="0"/>
                        <a:t>Updates</a:t>
                      </a:r>
                      <a:r>
                        <a:rPr lang="es-ES" dirty="0" smtClean="0"/>
                        <a:t> </a:t>
                      </a:r>
                      <a:r>
                        <a:rPr lang="es-ES" dirty="0" err="1" smtClean="0"/>
                        <a:t>existing</a:t>
                      </a:r>
                      <a:r>
                        <a:rPr lang="es-ES" dirty="0" smtClean="0"/>
                        <a:t> </a:t>
                      </a:r>
                      <a:r>
                        <a:rPr lang="es-ES" dirty="0" err="1" smtClean="0"/>
                        <a:t>entry</a:t>
                      </a:r>
                      <a:endParaRPr lang="es-E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 smtClean="0"/>
                        <a:t>/api/</a:t>
                      </a:r>
                      <a:r>
                        <a:rPr lang="es-ES" dirty="0" err="1" smtClean="0"/>
                        <a:t>entries</a:t>
                      </a:r>
                      <a:r>
                        <a:rPr lang="es-ES" dirty="0" smtClean="0"/>
                        <a:t>/:id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DELETE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err="1" smtClean="0"/>
                        <a:t>empty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err="1" smtClean="0"/>
                        <a:t>Deletes</a:t>
                      </a:r>
                      <a:r>
                        <a:rPr lang="es-ES" dirty="0" smtClean="0"/>
                        <a:t> </a:t>
                      </a:r>
                      <a:r>
                        <a:rPr lang="es-ES" dirty="0" err="1" smtClean="0"/>
                        <a:t>existing</a:t>
                      </a:r>
                      <a:r>
                        <a:rPr lang="es-ES" dirty="0" smtClean="0"/>
                        <a:t> </a:t>
                      </a:r>
                      <a:r>
                        <a:rPr lang="es-ES" dirty="0" err="1" smtClean="0"/>
                        <a:t>entry</a:t>
                      </a:r>
                      <a:endParaRPr lang="es-ES" dirty="0" smtClean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Rectángulo 4"/>
          <p:cNvSpPr/>
          <p:nvPr/>
        </p:nvSpPr>
        <p:spPr>
          <a:xfrm>
            <a:off x="4989871" y="4863145"/>
            <a:ext cx="164690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1. </a:t>
            </a:r>
            <a:r>
              <a:rPr lang="es-ES" dirty="0" err="1"/>
              <a:t>get</a:t>
            </a:r>
            <a:r>
              <a:rPr lang="es-ES" dirty="0"/>
              <a:t>()</a:t>
            </a:r>
          </a:p>
          <a:p>
            <a:r>
              <a:rPr lang="es-ES" dirty="0"/>
              <a:t>2. </a:t>
            </a:r>
            <a:r>
              <a:rPr lang="es-ES" dirty="0" err="1"/>
              <a:t>query</a:t>
            </a:r>
            <a:r>
              <a:rPr lang="es-ES" dirty="0"/>
              <a:t>()</a:t>
            </a:r>
          </a:p>
          <a:p>
            <a:r>
              <a:rPr lang="es-ES" dirty="0"/>
              <a:t>3. </a:t>
            </a:r>
            <a:r>
              <a:rPr lang="es-ES" dirty="0" err="1"/>
              <a:t>save</a:t>
            </a:r>
            <a:r>
              <a:rPr lang="es-ES" dirty="0"/>
              <a:t>()</a:t>
            </a:r>
          </a:p>
          <a:p>
            <a:r>
              <a:rPr lang="es-ES" dirty="0"/>
              <a:t>4. </a:t>
            </a:r>
            <a:r>
              <a:rPr lang="es-ES" dirty="0" err="1"/>
              <a:t>remove</a:t>
            </a:r>
            <a:r>
              <a:rPr lang="es-ES" dirty="0"/>
              <a:t>()</a:t>
            </a:r>
          </a:p>
          <a:p>
            <a:r>
              <a:rPr lang="es-ES" dirty="0"/>
              <a:t>5. </a:t>
            </a:r>
            <a:r>
              <a:rPr lang="es-ES" dirty="0" err="1"/>
              <a:t>delete</a:t>
            </a:r>
            <a:r>
              <a:rPr lang="es-ES" dirty="0"/>
              <a:t>()</a:t>
            </a:r>
          </a:p>
        </p:txBody>
      </p:sp>
      <p:sp>
        <p:nvSpPr>
          <p:cNvPr id="8" name="CuadroTexto 7"/>
          <p:cNvSpPr txBox="1"/>
          <p:nvPr/>
        </p:nvSpPr>
        <p:spPr>
          <a:xfrm>
            <a:off x="1665092" y="5417143"/>
            <a:ext cx="2474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métodos de $ </a:t>
            </a:r>
            <a:r>
              <a:rPr lang="es-ES" dirty="0" err="1" smtClean="0"/>
              <a:t>resource</a:t>
            </a:r>
            <a:endParaRPr lang="es-ES" dirty="0"/>
          </a:p>
        </p:txBody>
      </p:sp>
      <p:cxnSp>
        <p:nvCxnSpPr>
          <p:cNvPr id="13" name="Conector recto de flecha 12"/>
          <p:cNvCxnSpPr>
            <a:stCxn id="8" idx="3"/>
            <a:endCxn id="5" idx="1"/>
          </p:cNvCxnSpPr>
          <p:nvPr/>
        </p:nvCxnSpPr>
        <p:spPr>
          <a:xfrm>
            <a:off x="4139380" y="5601809"/>
            <a:ext cx="85049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330879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Sesión </a:t>
            </a:r>
            <a:r>
              <a:rPr lang="es-ES" dirty="0" smtClean="0"/>
              <a:t>2</a:t>
            </a:r>
            <a:endParaRPr lang="es-ES" dirty="0"/>
          </a:p>
        </p:txBody>
      </p:sp>
      <p:sp>
        <p:nvSpPr>
          <p:cNvPr id="4" name="Marcador de contenido 3"/>
          <p:cNvSpPr>
            <a:spLocks noGrp="1"/>
          </p:cNvSpPr>
          <p:nvPr>
            <p:ph idx="1"/>
          </p:nvPr>
        </p:nvSpPr>
        <p:spPr>
          <a:xfrm>
            <a:off x="1678675" y="1594022"/>
            <a:ext cx="6855726" cy="4904314"/>
          </a:xfrm>
        </p:spPr>
        <p:txBody>
          <a:bodyPr>
            <a:normAutofit/>
          </a:bodyPr>
          <a:lstStyle/>
          <a:p>
            <a:endParaRPr lang="es-ES" dirty="0" smtClean="0"/>
          </a:p>
          <a:p>
            <a:pPr marL="342900" lvl="1" indent="-342900"/>
            <a:r>
              <a:rPr lang="es-ES" sz="1800" dirty="0" smtClean="0"/>
              <a:t>$</a:t>
            </a:r>
            <a:r>
              <a:rPr lang="en-US" sz="1800" i="1" dirty="0" smtClean="0"/>
              <a:t>scope</a:t>
            </a:r>
            <a:r>
              <a:rPr lang="es-ES" sz="1800" dirty="0" smtClean="0"/>
              <a:t>. Herencia. Propiedades. </a:t>
            </a:r>
            <a:endParaRPr lang="es-ES" sz="1800" dirty="0" smtClean="0"/>
          </a:p>
          <a:p>
            <a:pPr marL="742950" lvl="2" indent="-342900"/>
            <a:r>
              <a:rPr lang="es-ES" dirty="0" smtClean="0"/>
              <a:t>Eventos</a:t>
            </a:r>
            <a:endParaRPr lang="es-ES" dirty="0" smtClean="0"/>
          </a:p>
          <a:p>
            <a:pPr marL="342900" lvl="1" indent="-342900"/>
            <a:r>
              <a:rPr lang="es-ES" sz="1800" dirty="0" smtClean="0"/>
              <a:t>Directivas propias. </a:t>
            </a:r>
            <a:endParaRPr lang="es-ES" sz="1800" dirty="0" smtClean="0"/>
          </a:p>
          <a:p>
            <a:pPr marL="742950" lvl="2" indent="-342900"/>
            <a:r>
              <a:rPr lang="es-ES" dirty="0" smtClean="0"/>
              <a:t>Función </a:t>
            </a:r>
            <a:r>
              <a:rPr lang="es-ES" dirty="0" smtClean="0"/>
              <a:t>Link</a:t>
            </a:r>
            <a:r>
              <a:rPr lang="es-ES" dirty="0" smtClean="0"/>
              <a:t>(). Compilación. Transclusión</a:t>
            </a:r>
          </a:p>
          <a:p>
            <a:pPr marL="342900" lvl="1" indent="-342900"/>
            <a:r>
              <a:rPr lang="es-ES" dirty="0" smtClean="0"/>
              <a:t>Enrutamiento</a:t>
            </a:r>
          </a:p>
          <a:p>
            <a:pPr marL="742950" lvl="2" indent="-342900"/>
            <a:r>
              <a:rPr lang="es-ES" dirty="0" err="1" smtClean="0"/>
              <a:t>ngRouter</a:t>
            </a:r>
            <a:r>
              <a:rPr lang="es-ES" dirty="0" smtClean="0"/>
              <a:t> / </a:t>
            </a:r>
            <a:r>
              <a:rPr lang="es-ES" dirty="0" err="1" smtClean="0"/>
              <a:t>ui</a:t>
            </a:r>
            <a:r>
              <a:rPr lang="es-ES" dirty="0" err="1" smtClean="0"/>
              <a:t>Router</a:t>
            </a:r>
            <a:endParaRPr lang="es-ES" dirty="0" smtClean="0"/>
          </a:p>
          <a:p>
            <a:pPr marL="342900" lvl="1" indent="-342900"/>
            <a:r>
              <a:rPr lang="es-ES" dirty="0" smtClean="0"/>
              <a:t>Elementos inyectables</a:t>
            </a:r>
          </a:p>
          <a:p>
            <a:pPr marL="742950" lvl="2" indent="-342900"/>
            <a:r>
              <a:rPr lang="es-ES" dirty="0" err="1"/>
              <a:t>S</a:t>
            </a:r>
            <a:r>
              <a:rPr lang="es-ES" dirty="0" err="1" smtClean="0"/>
              <a:t>ervice</a:t>
            </a:r>
            <a:r>
              <a:rPr lang="es-ES" dirty="0" smtClean="0"/>
              <a:t> </a:t>
            </a:r>
            <a:r>
              <a:rPr lang="es-ES" dirty="0"/>
              <a:t>/ Factory / </a:t>
            </a:r>
            <a:r>
              <a:rPr lang="es-ES" dirty="0" err="1"/>
              <a:t>P</a:t>
            </a:r>
            <a:r>
              <a:rPr lang="es-ES" dirty="0" err="1" smtClean="0"/>
              <a:t>rovider</a:t>
            </a:r>
            <a:endParaRPr lang="es-ES" dirty="0" smtClean="0"/>
          </a:p>
          <a:p>
            <a:pPr marL="742950" lvl="2" indent="-342900"/>
            <a:r>
              <a:rPr lang="es-ES" dirty="0" smtClean="0"/>
              <a:t>ejemplo: </a:t>
            </a:r>
            <a:r>
              <a:rPr lang="es-ES" dirty="0" err="1" smtClean="0"/>
              <a:t>LocalStorage</a:t>
            </a:r>
            <a:endParaRPr lang="es-ES" dirty="0" smtClean="0"/>
          </a:p>
          <a:p>
            <a:pPr marL="342900" lvl="1" indent="-342900"/>
            <a:r>
              <a:rPr lang="es-ES" dirty="0" smtClean="0"/>
              <a:t>Datos REST</a:t>
            </a:r>
          </a:p>
          <a:p>
            <a:pPr marL="742950" lvl="2" indent="-342900"/>
            <a:r>
              <a:rPr lang="es-ES" dirty="0" smtClean="0"/>
              <a:t>promesas</a:t>
            </a:r>
          </a:p>
          <a:p>
            <a:pPr marL="742950" lvl="2" indent="-342900"/>
            <a:r>
              <a:rPr lang="es-ES" dirty="0" smtClean="0"/>
              <a:t>$</a:t>
            </a:r>
            <a:r>
              <a:rPr lang="es-ES" dirty="0" err="1" smtClean="0"/>
              <a:t>resource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843830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432779" cy="638174"/>
          </a:xfrm>
        </p:spPr>
        <p:txBody>
          <a:bodyPr/>
          <a:lstStyle/>
          <a:p>
            <a:pPr algn="ctr"/>
            <a:r>
              <a:rPr lang="en-US" dirty="0" smtClean="0"/>
              <a:t>Scaffolding </a:t>
            </a:r>
            <a:r>
              <a:rPr lang="es-ES" dirty="0"/>
              <a:t>por características</a:t>
            </a:r>
            <a:endParaRPr lang="en-US" dirty="0"/>
          </a:p>
        </p:txBody>
      </p:sp>
      <p:pic>
        <p:nvPicPr>
          <p:cNvPr id="30" name="Imagen 29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061429" y="253114"/>
            <a:ext cx="750188" cy="750188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4200596" y="1352148"/>
            <a:ext cx="31248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>
                <a:solidFill>
                  <a:srgbClr val="C00000"/>
                </a:solidFill>
              </a:rPr>
              <a:t>Distribución por características</a:t>
            </a:r>
            <a:endParaRPr lang="es-ES" b="1" dirty="0">
              <a:solidFill>
                <a:srgbClr val="C00000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069" y="1886163"/>
            <a:ext cx="1905558" cy="2412882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3612259" y="1892275"/>
            <a:ext cx="44491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En proyectos más complejos se agrupan los elementos correspondientes a sus distintas características, e.g. las opciones del menú principal</a:t>
            </a:r>
            <a:endParaRPr lang="es-ES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2259" y="3263399"/>
            <a:ext cx="1930657" cy="1604859"/>
          </a:xfrm>
          <a:prstGeom prst="rect">
            <a:avLst/>
          </a:prstGeom>
        </p:spPr>
      </p:pic>
      <p:cxnSp>
        <p:nvCxnSpPr>
          <p:cNvPr id="9" name="Conector recto de flecha 8"/>
          <p:cNvCxnSpPr>
            <a:endCxn id="7" idx="1"/>
          </p:cNvCxnSpPr>
          <p:nvPr/>
        </p:nvCxnSpPr>
        <p:spPr>
          <a:xfrm>
            <a:off x="2374887" y="2756848"/>
            <a:ext cx="1237372" cy="13089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uadroTexto 13"/>
          <p:cNvSpPr txBox="1"/>
          <p:nvPr/>
        </p:nvSpPr>
        <p:spPr>
          <a:xfrm>
            <a:off x="5991367" y="3411338"/>
            <a:ext cx="207006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Cada bloque incluye los archivos o incluso carpetas correspondientes  a cada capa:</a:t>
            </a:r>
          </a:p>
          <a:p>
            <a:pPr marL="285750" indent="-285750">
              <a:buFontTx/>
              <a:buChar char="-"/>
            </a:pPr>
            <a:r>
              <a:rPr lang="en-US" i="1" dirty="0" smtClean="0"/>
              <a:t>controller</a:t>
            </a:r>
          </a:p>
          <a:p>
            <a:pPr marL="285750" indent="-285750">
              <a:buFontTx/>
              <a:buChar char="-"/>
            </a:pPr>
            <a:r>
              <a:rPr lang="en-US" i="1" dirty="0" smtClean="0"/>
              <a:t>model</a:t>
            </a:r>
          </a:p>
          <a:p>
            <a:pPr marL="285750" indent="-285750">
              <a:buFontTx/>
              <a:buChar char="-"/>
            </a:pPr>
            <a:r>
              <a:rPr lang="en-US" i="1" dirty="0" smtClean="0"/>
              <a:t>partials </a:t>
            </a:r>
          </a:p>
          <a:p>
            <a:pPr marL="285750" indent="-285750">
              <a:buFontTx/>
              <a:buChar char="-"/>
            </a:pPr>
            <a:r>
              <a:rPr lang="es-ES" dirty="0" smtClean="0"/>
              <a:t>…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67723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s-ES" dirty="0" smtClean="0"/>
              <a:t>Ejemplo: </a:t>
            </a:r>
            <a:r>
              <a:rPr lang="es-ES" dirty="0" err="1" smtClean="0"/>
              <a:t>admin_subestados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7246" y="1411981"/>
            <a:ext cx="3972226" cy="384308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511" y="5039728"/>
            <a:ext cx="1209675" cy="54292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4219" y="3814311"/>
            <a:ext cx="1209675" cy="942975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4556" y="1539490"/>
            <a:ext cx="3429000" cy="2133600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2555876" y="1819175"/>
            <a:ext cx="1197978" cy="259882"/>
          </a:xfrm>
          <a:prstGeom prst="rect">
            <a:avLst/>
          </a:prstGeom>
          <a:solidFill>
            <a:srgbClr val="BDD7EE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1" name="Conector angular 10"/>
          <p:cNvCxnSpPr>
            <a:stCxn id="9" idx="3"/>
            <a:endCxn id="6" idx="3"/>
          </p:cNvCxnSpPr>
          <p:nvPr/>
        </p:nvCxnSpPr>
        <p:spPr>
          <a:xfrm flipH="1">
            <a:off x="2683894" y="1949116"/>
            <a:ext cx="1069960" cy="2336683"/>
          </a:xfrm>
          <a:prstGeom prst="bentConnector3">
            <a:avLst>
              <a:gd name="adj1" fmla="val -2136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ángulo 13"/>
          <p:cNvSpPr/>
          <p:nvPr/>
        </p:nvSpPr>
        <p:spPr>
          <a:xfrm>
            <a:off x="1446214" y="3817469"/>
            <a:ext cx="1197978" cy="259882"/>
          </a:xfrm>
          <a:prstGeom prst="rect">
            <a:avLst/>
          </a:prstGeom>
          <a:solidFill>
            <a:srgbClr val="BDD7EE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6" name="Conector angular 15"/>
          <p:cNvCxnSpPr>
            <a:stCxn id="14" idx="1"/>
            <a:endCxn id="5" idx="1"/>
          </p:cNvCxnSpPr>
          <p:nvPr/>
        </p:nvCxnSpPr>
        <p:spPr>
          <a:xfrm rot="10800000" flipH="1" flipV="1">
            <a:off x="1446213" y="3947409"/>
            <a:ext cx="39297" cy="1363781"/>
          </a:xfrm>
          <a:prstGeom prst="bentConnector3">
            <a:avLst>
              <a:gd name="adj1" fmla="val -58172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ángulo 18"/>
          <p:cNvSpPr/>
          <p:nvPr/>
        </p:nvSpPr>
        <p:spPr>
          <a:xfrm>
            <a:off x="3218874" y="5385007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" dirty="0"/>
              <a:t>Módulo APP [Style Y161]</a:t>
            </a:r>
          </a:p>
          <a:p>
            <a:r>
              <a:rPr lang="es-ES" dirty="0"/>
              <a:t>Módulos de "características" [Style Y163]</a:t>
            </a:r>
          </a:p>
          <a:p>
            <a:r>
              <a:rPr lang="es-ES" dirty="0"/>
              <a:t>Módulos reutilizables [Style Y164]</a:t>
            </a:r>
          </a:p>
        </p:txBody>
      </p:sp>
    </p:spTree>
    <p:extLst>
      <p:ext uri="{BB962C8B-B14F-4D97-AF65-F5344CB8AC3E}">
        <p14:creationId xmlns:p14="http://schemas.microsoft.com/office/powerpoint/2010/main" val="2159981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s-ES" dirty="0" smtClean="0"/>
              <a:t>Ejemplo: </a:t>
            </a:r>
            <a:r>
              <a:rPr lang="es-ES" dirty="0" err="1" smtClean="0"/>
              <a:t>admin_subestados</a:t>
            </a:r>
            <a:endParaRPr lang="es-ES" dirty="0"/>
          </a:p>
        </p:txBody>
      </p:sp>
      <p:graphicFrame>
        <p:nvGraphicFramePr>
          <p:cNvPr id="3" name="Objeto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29917869"/>
              </p:ext>
            </p:extLst>
          </p:nvPr>
        </p:nvGraphicFramePr>
        <p:xfrm>
          <a:off x="2319688" y="1712160"/>
          <a:ext cx="5809716" cy="46539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36" name="Visio" r:id="rId3" imgW="5410327" imgH="4333725" progId="">
                  <p:embed/>
                </p:oleObj>
              </mc:Choice>
              <mc:Fallback>
                <p:oleObj name="Visio" r:id="rId3" imgW="5410327" imgH="4333725" progId="">
                  <p:embed/>
                  <p:pic>
                    <p:nvPicPr>
                      <p:cNvPr id="0" name="Picture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19688" y="1712160"/>
                        <a:ext cx="5809716" cy="465391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CuadroTexto 6"/>
          <p:cNvSpPr txBox="1"/>
          <p:nvPr/>
        </p:nvSpPr>
        <p:spPr>
          <a:xfrm>
            <a:off x="532397" y="2117559"/>
            <a:ext cx="14504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relaciones entre los módulos de la aplicación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04937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432779" cy="638174"/>
          </a:xfrm>
        </p:spPr>
        <p:txBody>
          <a:bodyPr/>
          <a:lstStyle/>
          <a:p>
            <a:pPr algn="ctr"/>
            <a:r>
              <a:rPr lang="es-ES" dirty="0" smtClean="0"/>
              <a:t>Diagramas de módulos</a:t>
            </a:r>
            <a:endParaRPr lang="en-US" dirty="0"/>
          </a:p>
        </p:txBody>
      </p:sp>
      <p:pic>
        <p:nvPicPr>
          <p:cNvPr id="30" name="Imagen 29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061429" y="253114"/>
            <a:ext cx="750188" cy="750188"/>
          </a:xfrm>
          <a:prstGeom prst="rect">
            <a:avLst/>
          </a:prstGeom>
        </p:spPr>
      </p:pic>
      <p:pic>
        <p:nvPicPr>
          <p:cNvPr id="3074" name="Picture 2" descr="https://cdn-images-1.medium.com/max/1000/1*YN82_grVFW6xSvOSzcID8A.png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826" y="1433839"/>
            <a:ext cx="7228692" cy="2541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5858" y="4225488"/>
            <a:ext cx="5101297" cy="1989655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</p:pic>
      <p:sp>
        <p:nvSpPr>
          <p:cNvPr id="8" name="Rectángulo 7"/>
          <p:cNvSpPr/>
          <p:nvPr/>
        </p:nvSpPr>
        <p:spPr>
          <a:xfrm>
            <a:off x="515393" y="4927929"/>
            <a:ext cx="285344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600" dirty="0">
                <a:hlinkClick r:id="rId5"/>
              </a:rPr>
              <a:t>https://github.com/lucalanca/grunt-angular-architecture-graph</a:t>
            </a:r>
            <a:r>
              <a:rPr lang="es-ES" sz="1600" dirty="0" smtClean="0">
                <a:hlinkClick r:id="rId5"/>
              </a:rPr>
              <a:t>/</a:t>
            </a:r>
            <a:endParaRPr lang="es-ES" sz="1600" dirty="0"/>
          </a:p>
        </p:txBody>
      </p:sp>
    </p:spTree>
    <p:extLst>
      <p:ext uri="{BB962C8B-B14F-4D97-AF65-F5344CB8AC3E}">
        <p14:creationId xmlns:p14="http://schemas.microsoft.com/office/powerpoint/2010/main" val="2619741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432779" cy="638174"/>
          </a:xfrm>
        </p:spPr>
        <p:txBody>
          <a:bodyPr/>
          <a:lstStyle/>
          <a:p>
            <a:pPr algn="ctr"/>
            <a:r>
              <a:rPr lang="es-ES" dirty="0" smtClean="0"/>
              <a:t>Otros elementos de estilo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061429" y="253114"/>
            <a:ext cx="750188" cy="750188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6388" y="1115314"/>
            <a:ext cx="952681" cy="952681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7760958" y="2180007"/>
            <a:ext cx="11835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 smtClean="0"/>
              <a:t>John Papa</a:t>
            </a:r>
            <a:endParaRPr lang="es-ES" dirty="0"/>
          </a:p>
        </p:txBody>
      </p:sp>
      <p:sp>
        <p:nvSpPr>
          <p:cNvPr id="10" name="CuadroTexto 9"/>
          <p:cNvSpPr txBox="1"/>
          <p:nvPr/>
        </p:nvSpPr>
        <p:spPr>
          <a:xfrm>
            <a:off x="877202" y="1428025"/>
            <a:ext cx="638024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smtClean="0"/>
              <a:t>Referencia a los módulos sin mapearlos nunca como variables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 smtClean="0"/>
              <a:t>Closures</a:t>
            </a:r>
            <a:r>
              <a:rPr lang="es-ES" dirty="0" smtClean="0"/>
              <a:t> con el patrón de auto ejecución "</a:t>
            </a:r>
            <a:r>
              <a:rPr lang="en-US" dirty="0" smtClean="0"/>
              <a:t>Immediately </a:t>
            </a:r>
            <a:r>
              <a:rPr lang="en-US" dirty="0"/>
              <a:t>Invoked Function </a:t>
            </a:r>
            <a:r>
              <a:rPr lang="en-US" dirty="0" smtClean="0"/>
              <a:t>Expression" </a:t>
            </a:r>
            <a:r>
              <a:rPr lang="en-US" dirty="0"/>
              <a:t>(IIFE</a:t>
            </a:r>
            <a:r>
              <a:rPr lang="en-US" dirty="0" smtClean="0"/>
              <a:t>), con </a:t>
            </a:r>
            <a:r>
              <a:rPr lang="es-ES" dirty="0" smtClean="0"/>
              <a:t>objeto</a:t>
            </a:r>
            <a:r>
              <a:rPr lang="en-US" dirty="0" smtClean="0"/>
              <a:t> de </a:t>
            </a:r>
            <a:r>
              <a:rPr lang="es-ES" dirty="0" smtClean="0"/>
              <a:t>eliminar </a:t>
            </a:r>
            <a:r>
              <a:rPr lang="es-ES" dirty="0"/>
              <a:t>las variables del </a:t>
            </a:r>
            <a:r>
              <a:rPr lang="es-ES" dirty="0" smtClean="0"/>
              <a:t>ámbito global</a:t>
            </a:r>
            <a:r>
              <a:rPr lang="es-ES" dirty="0"/>
              <a:t>. </a:t>
            </a:r>
            <a:endParaRPr lang="es-E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smtClean="0"/>
              <a:t>Empleo continuado de funciones con nombre en lugar de funciones anónimas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smtClean="0"/>
              <a:t>Uso del formato "</a:t>
            </a:r>
            <a:r>
              <a:rPr lang="en-US" i="1" dirty="0" smtClean="0"/>
              <a:t>controller as</a:t>
            </a:r>
            <a:r>
              <a:rPr lang="es-ES" dirty="0" smtClean="0"/>
              <a:t>" unido al empleo de una variable dentro </a:t>
            </a:r>
            <a:r>
              <a:rPr lang="es-ES" dirty="0"/>
              <a:t>del controlador, </a:t>
            </a:r>
            <a:r>
              <a:rPr lang="es-ES" sz="1600" noProof="1" smtClean="0">
                <a:latin typeface="Consolas" panose="020B0609020204030204" pitchFamily="49" charset="0"/>
              </a:rPr>
              <a:t>var vm = this</a:t>
            </a:r>
            <a:r>
              <a:rPr lang="es-ES" dirty="0" smtClean="0"/>
              <a:t>, para evitar el uso de </a:t>
            </a:r>
            <a:r>
              <a:rPr lang="en-US" i="1" dirty="0" smtClean="0"/>
              <a:t>this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i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smtClean="0"/>
              <a:t>Uso </a:t>
            </a:r>
            <a:r>
              <a:rPr lang="es-ES" dirty="0"/>
              <a:t>de </a:t>
            </a:r>
            <a:r>
              <a:rPr lang="es-ES" dirty="0" smtClean="0"/>
              <a:t>$</a:t>
            </a:r>
            <a:r>
              <a:rPr lang="en-US" i="1" dirty="0" smtClean="0"/>
              <a:t>inject</a:t>
            </a:r>
            <a:r>
              <a:rPr lang="es-ES" dirty="0" smtClean="0"/>
              <a:t> para definir los nombres de los elementos que se inyectan, de cara a evitar los problemas en el caos de la minimificación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89107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s-ES" dirty="0" smtClean="0"/>
              <a:t>Ejemplo: Aplicación del estilo</a:t>
            </a:r>
            <a:endParaRPr lang="es-ES" dirty="0"/>
          </a:p>
        </p:txBody>
      </p:sp>
      <p:sp>
        <p:nvSpPr>
          <p:cNvPr id="4" name="Rectángulo 3"/>
          <p:cNvSpPr/>
          <p:nvPr/>
        </p:nvSpPr>
        <p:spPr>
          <a:xfrm>
            <a:off x="702643" y="3322901"/>
            <a:ext cx="7812707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/>
              <a:t> </a:t>
            </a:r>
            <a:r>
              <a:rPr lang="es-ES" dirty="0" smtClean="0"/>
              <a:t>angular</a:t>
            </a:r>
          </a:p>
          <a:p>
            <a:pPr lvl="1"/>
            <a:r>
              <a:rPr lang="es-ES" dirty="0" smtClean="0"/>
              <a:t>.module</a:t>
            </a:r>
            <a:r>
              <a:rPr lang="es-ES" dirty="0"/>
              <a:t>('</a:t>
            </a:r>
            <a:r>
              <a:rPr lang="es-ES" dirty="0" err="1"/>
              <a:t>appInfAdminSubEstados.listadoSubEstados</a:t>
            </a:r>
            <a:r>
              <a:rPr lang="es-ES" dirty="0"/>
              <a:t>')</a:t>
            </a:r>
          </a:p>
          <a:p>
            <a:r>
              <a:rPr lang="es-ES" dirty="0"/>
              <a:t>        .</a:t>
            </a:r>
            <a:r>
              <a:rPr lang="es-ES" dirty="0" err="1"/>
              <a:t>controller</a:t>
            </a:r>
            <a:r>
              <a:rPr lang="es-ES" dirty="0"/>
              <a:t>('</a:t>
            </a:r>
            <a:r>
              <a:rPr lang="es-ES" dirty="0" err="1"/>
              <a:t>ListadoSubEstadosController</a:t>
            </a:r>
            <a:r>
              <a:rPr lang="es-ES" dirty="0"/>
              <a:t>', </a:t>
            </a:r>
            <a:r>
              <a:rPr lang="es-ES" dirty="0" err="1"/>
              <a:t>ListadoSubEstadosController</a:t>
            </a:r>
            <a:r>
              <a:rPr lang="es-ES" dirty="0"/>
              <a:t>);</a:t>
            </a:r>
          </a:p>
          <a:p>
            <a:endParaRPr lang="es-ES" dirty="0"/>
          </a:p>
          <a:p>
            <a:pPr lvl="1" indent="-457200"/>
            <a:r>
              <a:rPr lang="es-ES" dirty="0" err="1" smtClean="0"/>
              <a:t>ListadoSubEstadosController</a:t>
            </a:r>
            <a:r>
              <a:rPr lang="es-ES" dirty="0"/>
              <a:t>.$</a:t>
            </a:r>
            <a:r>
              <a:rPr lang="es-ES" dirty="0" err="1"/>
              <a:t>inject</a:t>
            </a:r>
            <a:r>
              <a:rPr lang="es-ES" dirty="0"/>
              <a:t> = ['$</a:t>
            </a:r>
            <a:r>
              <a:rPr lang="es-ES" dirty="0" err="1"/>
              <a:t>urlHelperConfig</a:t>
            </a:r>
            <a:r>
              <a:rPr lang="es-ES" dirty="0"/>
              <a:t>', '</a:t>
            </a:r>
            <a:r>
              <a:rPr lang="es-ES" dirty="0" err="1"/>
              <a:t>listadoSubEstados.dataservice</a:t>
            </a:r>
            <a:r>
              <a:rPr lang="es-ES" dirty="0"/>
              <a:t>', '</a:t>
            </a:r>
            <a:r>
              <a:rPr lang="es-ES" dirty="0" err="1"/>
              <a:t>ngDialog</a:t>
            </a:r>
            <a:r>
              <a:rPr lang="es-ES" dirty="0"/>
              <a:t>'];</a:t>
            </a:r>
          </a:p>
          <a:p>
            <a:endParaRPr lang="es-ES" dirty="0"/>
          </a:p>
          <a:p>
            <a:r>
              <a:rPr lang="es-ES" dirty="0" err="1" smtClean="0"/>
              <a:t>function</a:t>
            </a:r>
            <a:r>
              <a:rPr lang="es-ES" dirty="0" smtClean="0"/>
              <a:t> </a:t>
            </a:r>
            <a:r>
              <a:rPr lang="es-ES" dirty="0" err="1"/>
              <a:t>ListadoSubEstadosController</a:t>
            </a:r>
            <a:r>
              <a:rPr lang="es-ES" dirty="0"/>
              <a:t>($</a:t>
            </a:r>
            <a:r>
              <a:rPr lang="es-ES" dirty="0" err="1"/>
              <a:t>urlHelperConfig</a:t>
            </a:r>
            <a:r>
              <a:rPr lang="es-ES" dirty="0"/>
              <a:t>, </a:t>
            </a:r>
            <a:r>
              <a:rPr lang="es-ES" dirty="0" err="1"/>
              <a:t>dataservice</a:t>
            </a:r>
            <a:r>
              <a:rPr lang="es-ES" dirty="0"/>
              <a:t>, </a:t>
            </a:r>
            <a:r>
              <a:rPr lang="es-ES" dirty="0" err="1"/>
              <a:t>ngDialog</a:t>
            </a:r>
            <a:r>
              <a:rPr lang="es-ES" dirty="0"/>
              <a:t>) {</a:t>
            </a:r>
          </a:p>
          <a:p>
            <a:r>
              <a:rPr lang="es-ES" dirty="0" err="1" smtClean="0"/>
              <a:t>var</a:t>
            </a:r>
            <a:r>
              <a:rPr lang="es-ES" dirty="0" smtClean="0"/>
              <a:t> </a:t>
            </a:r>
            <a:r>
              <a:rPr lang="es-ES" dirty="0" err="1"/>
              <a:t>vm</a:t>
            </a:r>
            <a:r>
              <a:rPr lang="es-ES" dirty="0"/>
              <a:t> = </a:t>
            </a:r>
            <a:r>
              <a:rPr lang="es-ES" dirty="0" err="1"/>
              <a:t>this</a:t>
            </a:r>
            <a:r>
              <a:rPr lang="es-ES" dirty="0" smtClean="0"/>
              <a:t>;</a:t>
            </a:r>
          </a:p>
          <a:p>
            <a:r>
              <a:rPr lang="es-ES" dirty="0" smtClean="0"/>
              <a:t>…}</a:t>
            </a:r>
            <a:endParaRPr lang="es-ES" dirty="0"/>
          </a:p>
        </p:txBody>
      </p:sp>
      <p:sp>
        <p:nvSpPr>
          <p:cNvPr id="5" name="Rectángulo 4"/>
          <p:cNvSpPr/>
          <p:nvPr/>
        </p:nvSpPr>
        <p:spPr>
          <a:xfrm>
            <a:off x="702643" y="1430317"/>
            <a:ext cx="685168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/>
              <a:t> </a:t>
            </a:r>
            <a:r>
              <a:rPr lang="es-ES" dirty="0" smtClean="0"/>
              <a:t>angular</a:t>
            </a:r>
          </a:p>
          <a:p>
            <a:pPr lvl="1"/>
            <a:r>
              <a:rPr lang="es-ES" dirty="0" smtClean="0"/>
              <a:t>.module</a:t>
            </a:r>
            <a:r>
              <a:rPr lang="es-ES" dirty="0"/>
              <a:t>('</a:t>
            </a:r>
            <a:r>
              <a:rPr lang="es-ES" dirty="0" err="1"/>
              <a:t>appInfAdminSubEstados.listadoSubEstados</a:t>
            </a:r>
            <a:r>
              <a:rPr lang="es-ES" dirty="0"/>
              <a:t>')</a:t>
            </a:r>
          </a:p>
          <a:p>
            <a:r>
              <a:rPr lang="es-ES" dirty="0"/>
              <a:t>        .</a:t>
            </a:r>
            <a:r>
              <a:rPr lang="es-ES" dirty="0" err="1"/>
              <a:t>controller</a:t>
            </a:r>
            <a:r>
              <a:rPr lang="es-ES" dirty="0"/>
              <a:t>('</a:t>
            </a:r>
            <a:r>
              <a:rPr lang="es-ES" dirty="0" err="1"/>
              <a:t>ListadoSubEstadosController</a:t>
            </a:r>
            <a:r>
              <a:rPr lang="es-ES" dirty="0"/>
              <a:t>', ['$</a:t>
            </a:r>
            <a:r>
              <a:rPr lang="es-ES" dirty="0" err="1"/>
              <a:t>urlHelperConfig</a:t>
            </a:r>
            <a:r>
              <a:rPr lang="es-ES" dirty="0"/>
              <a:t>', '</a:t>
            </a:r>
            <a:r>
              <a:rPr lang="es-ES" dirty="0" err="1"/>
              <a:t>listadoSubEstados.dataservice</a:t>
            </a:r>
            <a:r>
              <a:rPr lang="es-ES" dirty="0"/>
              <a:t>', '</a:t>
            </a:r>
            <a:r>
              <a:rPr lang="es-ES" dirty="0" err="1"/>
              <a:t>ngDialog</a:t>
            </a:r>
            <a:r>
              <a:rPr lang="es-ES" dirty="0" smtClean="0"/>
              <a:t>' </a:t>
            </a:r>
            <a:r>
              <a:rPr lang="es-ES" dirty="0" err="1"/>
              <a:t>function</a:t>
            </a:r>
            <a:r>
              <a:rPr lang="es-ES" dirty="0"/>
              <a:t> ($</a:t>
            </a:r>
            <a:r>
              <a:rPr lang="es-ES" dirty="0" err="1"/>
              <a:t>urlHelperConfig</a:t>
            </a:r>
            <a:r>
              <a:rPr lang="es-ES" dirty="0"/>
              <a:t>, </a:t>
            </a:r>
            <a:r>
              <a:rPr lang="es-ES" dirty="0" err="1"/>
              <a:t>dataservice</a:t>
            </a:r>
            <a:r>
              <a:rPr lang="es-ES" dirty="0"/>
              <a:t>, </a:t>
            </a:r>
            <a:r>
              <a:rPr lang="es-ES" dirty="0" err="1"/>
              <a:t>ngDialog</a:t>
            </a:r>
            <a:r>
              <a:rPr lang="es-ES" dirty="0"/>
              <a:t>) </a:t>
            </a:r>
            <a:r>
              <a:rPr lang="es-ES" dirty="0" smtClean="0"/>
              <a:t>{…</a:t>
            </a:r>
          </a:p>
          <a:p>
            <a:r>
              <a:rPr lang="es-ES" dirty="0" smtClean="0"/>
              <a:t>}]);</a:t>
            </a:r>
            <a:endParaRPr lang="es-ES" dirty="0"/>
          </a:p>
        </p:txBody>
      </p:sp>
      <p:sp>
        <p:nvSpPr>
          <p:cNvPr id="6" name="CuadroTexto 5"/>
          <p:cNvSpPr txBox="1"/>
          <p:nvPr/>
        </p:nvSpPr>
        <p:spPr>
          <a:xfrm>
            <a:off x="7238198" y="1430317"/>
            <a:ext cx="806311" cy="36933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s-ES" dirty="0" smtClean="0"/>
              <a:t>clásico</a:t>
            </a:r>
            <a:endParaRPr lang="es-ES" dirty="0"/>
          </a:p>
        </p:txBody>
      </p:sp>
      <p:sp>
        <p:nvSpPr>
          <p:cNvPr id="7" name="CuadroTexto 6"/>
          <p:cNvSpPr txBox="1"/>
          <p:nvPr/>
        </p:nvSpPr>
        <p:spPr>
          <a:xfrm>
            <a:off x="6978062" y="3052449"/>
            <a:ext cx="1326582" cy="36933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s-ES" dirty="0" smtClean="0"/>
              <a:t>nuevo estilo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459692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432779" cy="638174"/>
          </a:xfrm>
        </p:spPr>
        <p:txBody>
          <a:bodyPr/>
          <a:lstStyle/>
          <a:p>
            <a:pPr algn="ctr"/>
            <a:r>
              <a:rPr lang="es-ES" dirty="0" smtClean="0"/>
              <a:t>Ficheros y módulos</a:t>
            </a:r>
            <a:endParaRPr lang="en-US" dirty="0"/>
          </a:p>
        </p:txBody>
      </p:sp>
      <p:pic>
        <p:nvPicPr>
          <p:cNvPr id="30" name="Imagen 29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061429" y="253114"/>
            <a:ext cx="750188" cy="750188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1148523" y="1514902"/>
            <a:ext cx="63930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En cualquiera de las distribuciones, hay que diferenciar 2 procesos</a:t>
            </a:r>
            <a:endParaRPr lang="es-ES" dirty="0"/>
          </a:p>
        </p:txBody>
      </p:sp>
      <p:sp>
        <p:nvSpPr>
          <p:cNvPr id="5" name="CuadroTexto 4"/>
          <p:cNvSpPr txBox="1"/>
          <p:nvPr/>
        </p:nvSpPr>
        <p:spPr>
          <a:xfrm>
            <a:off x="2088108" y="2154555"/>
            <a:ext cx="33749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smtClean="0"/>
              <a:t>distribuir el código en módulos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smtClean="0"/>
              <a:t>distribuir el código en ficheros</a:t>
            </a:r>
            <a:endParaRPr lang="es-ES" dirty="0"/>
          </a:p>
        </p:txBody>
      </p:sp>
      <p:sp>
        <p:nvSpPr>
          <p:cNvPr id="6" name="Rectángulo 5"/>
          <p:cNvSpPr/>
          <p:nvPr/>
        </p:nvSpPr>
        <p:spPr>
          <a:xfrm>
            <a:off x="1683892" y="3429000"/>
            <a:ext cx="13746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index.html </a:t>
            </a:r>
            <a:endParaRPr lang="es-ES" dirty="0"/>
          </a:p>
        </p:txBody>
      </p:sp>
      <p:sp>
        <p:nvSpPr>
          <p:cNvPr id="7" name="Rectángulo 6"/>
          <p:cNvSpPr/>
          <p:nvPr/>
        </p:nvSpPr>
        <p:spPr>
          <a:xfrm>
            <a:off x="4685440" y="3429000"/>
            <a:ext cx="19046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ng-app='</a:t>
            </a:r>
            <a:r>
              <a:rPr lang="en-US" dirty="0" err="1"/>
              <a:t>mainApp</a:t>
            </a:r>
            <a:r>
              <a:rPr lang="en-US" dirty="0"/>
              <a:t>'</a:t>
            </a:r>
            <a:endParaRPr lang="es-ES" dirty="0"/>
          </a:p>
        </p:txBody>
      </p:sp>
      <p:cxnSp>
        <p:nvCxnSpPr>
          <p:cNvPr id="9" name="Conector recto de flecha 8"/>
          <p:cNvCxnSpPr>
            <a:stCxn id="6" idx="3"/>
            <a:endCxn id="7" idx="1"/>
          </p:cNvCxnSpPr>
          <p:nvPr/>
        </p:nvCxnSpPr>
        <p:spPr>
          <a:xfrm>
            <a:off x="3058572" y="3613666"/>
            <a:ext cx="16268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ángulo 11"/>
          <p:cNvSpPr/>
          <p:nvPr/>
        </p:nvSpPr>
        <p:spPr>
          <a:xfrm>
            <a:off x="1869545" y="4186135"/>
            <a:ext cx="7409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/>
              <a:t>app.js</a:t>
            </a:r>
          </a:p>
        </p:txBody>
      </p:sp>
      <p:sp>
        <p:nvSpPr>
          <p:cNvPr id="13" name="Rectángulo 12"/>
          <p:cNvSpPr/>
          <p:nvPr/>
        </p:nvSpPr>
        <p:spPr>
          <a:xfrm>
            <a:off x="4126476" y="4047635"/>
            <a:ext cx="393495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 err="1"/>
              <a:t>angular.module</a:t>
            </a:r>
            <a:r>
              <a:rPr lang="es-ES" dirty="0"/>
              <a:t>('</a:t>
            </a:r>
            <a:r>
              <a:rPr lang="es-ES" dirty="0" err="1"/>
              <a:t>mainApp</a:t>
            </a:r>
            <a:r>
              <a:rPr lang="es-ES" dirty="0" smtClean="0"/>
              <a:t>',</a:t>
            </a:r>
            <a:br>
              <a:rPr lang="es-ES" dirty="0" smtClean="0"/>
            </a:br>
            <a:r>
              <a:rPr lang="es-ES" dirty="0" smtClean="0"/>
              <a:t>['</a:t>
            </a:r>
            <a:r>
              <a:rPr lang="es-ES" dirty="0" err="1" smtClean="0"/>
              <a:t>loginModule</a:t>
            </a:r>
            <a:r>
              <a:rPr lang="es-ES" dirty="0"/>
              <a:t>','</a:t>
            </a:r>
            <a:r>
              <a:rPr lang="es-ES" dirty="0" err="1"/>
              <a:t>commentModule</a:t>
            </a:r>
            <a:r>
              <a:rPr lang="es-ES" dirty="0"/>
              <a:t>']);</a:t>
            </a:r>
          </a:p>
        </p:txBody>
      </p:sp>
      <p:cxnSp>
        <p:nvCxnSpPr>
          <p:cNvPr id="15" name="Conector recto de flecha 14"/>
          <p:cNvCxnSpPr>
            <a:stCxn id="12" idx="3"/>
            <a:endCxn id="13" idx="1"/>
          </p:cNvCxnSpPr>
          <p:nvPr/>
        </p:nvCxnSpPr>
        <p:spPr>
          <a:xfrm>
            <a:off x="2610453" y="4370801"/>
            <a:ext cx="151602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ángulo 15"/>
          <p:cNvSpPr/>
          <p:nvPr/>
        </p:nvSpPr>
        <p:spPr>
          <a:xfrm>
            <a:off x="1734740" y="5127935"/>
            <a:ext cx="17235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 smtClean="0"/>
              <a:t>loginModule.js</a:t>
            </a:r>
            <a:endParaRPr lang="es-ES" dirty="0"/>
          </a:p>
        </p:txBody>
      </p:sp>
      <p:sp>
        <p:nvSpPr>
          <p:cNvPr id="17" name="Rectángulo 16"/>
          <p:cNvSpPr/>
          <p:nvPr/>
        </p:nvSpPr>
        <p:spPr>
          <a:xfrm>
            <a:off x="4187796" y="4850936"/>
            <a:ext cx="322769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 err="1"/>
              <a:t>angular.module</a:t>
            </a:r>
            <a:r>
              <a:rPr lang="es-ES" dirty="0"/>
              <a:t>('</a:t>
            </a:r>
            <a:r>
              <a:rPr lang="es-ES" dirty="0" err="1"/>
              <a:t>loginModule</a:t>
            </a:r>
            <a:r>
              <a:rPr lang="es-ES" dirty="0"/>
              <a:t>',</a:t>
            </a:r>
            <a:br>
              <a:rPr lang="es-ES" dirty="0"/>
            </a:br>
            <a:r>
              <a:rPr lang="es-ES" dirty="0"/>
              <a:t>['</a:t>
            </a:r>
            <a:r>
              <a:rPr lang="es-ES" dirty="0" err="1"/>
              <a:t>mainApp.login.controllers</a:t>
            </a:r>
            <a:r>
              <a:rPr lang="es-ES" dirty="0"/>
              <a:t>',</a:t>
            </a:r>
            <a:br>
              <a:rPr lang="es-ES" dirty="0"/>
            </a:br>
            <a:r>
              <a:rPr lang="es-ES" dirty="0"/>
              <a:t>'</a:t>
            </a:r>
            <a:r>
              <a:rPr lang="es-ES" dirty="0" err="1"/>
              <a:t>mainApp.login.directives</a:t>
            </a:r>
            <a:r>
              <a:rPr lang="es-ES" dirty="0"/>
              <a:t>']);</a:t>
            </a:r>
          </a:p>
        </p:txBody>
      </p:sp>
      <p:cxnSp>
        <p:nvCxnSpPr>
          <p:cNvPr id="19" name="Conector recto de flecha 18"/>
          <p:cNvCxnSpPr>
            <a:stCxn id="16" idx="3"/>
            <a:endCxn id="17" idx="1"/>
          </p:cNvCxnSpPr>
          <p:nvPr/>
        </p:nvCxnSpPr>
        <p:spPr>
          <a:xfrm>
            <a:off x="3458289" y="5312601"/>
            <a:ext cx="7295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7457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628649" y="365127"/>
            <a:ext cx="7432779" cy="638174"/>
          </a:xfrm>
        </p:spPr>
        <p:txBody>
          <a:bodyPr>
            <a:normAutofit/>
          </a:bodyPr>
          <a:lstStyle/>
          <a:p>
            <a:pPr algn="ctr"/>
            <a:r>
              <a:rPr lang="es-ES" dirty="0" smtClean="0"/>
              <a:t>Directivas y formularios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061429" y="253114"/>
            <a:ext cx="750188" cy="750188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847647" y="1340381"/>
            <a:ext cx="97975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input</a:t>
            </a:r>
          </a:p>
          <a:p>
            <a:r>
              <a:rPr lang="en-US" b="1" dirty="0" smtClean="0"/>
              <a:t>textarea</a:t>
            </a:r>
          </a:p>
          <a:p>
            <a:r>
              <a:rPr lang="en-US" b="1" dirty="0" smtClean="0"/>
              <a:t>select</a:t>
            </a:r>
          </a:p>
        </p:txBody>
      </p:sp>
      <p:sp>
        <p:nvSpPr>
          <p:cNvPr id="6" name="Rectángulo 5"/>
          <p:cNvSpPr/>
          <p:nvPr/>
        </p:nvSpPr>
        <p:spPr>
          <a:xfrm>
            <a:off x="2835074" y="1334269"/>
            <a:ext cx="329532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bin-NG" b="1" dirty="0">
                <a:solidFill>
                  <a:srgbClr val="000000"/>
                </a:solidFill>
                <a:latin typeface="Calibri" panose="020F0502020204030204" pitchFamily="34" charset="0"/>
              </a:rPr>
              <a:t>ngModel</a:t>
            </a:r>
            <a:r>
              <a:rPr lang="es-ES" dirty="0">
                <a:solidFill>
                  <a:srgbClr val="000000"/>
                </a:solidFill>
                <a:latin typeface="Calibri" panose="020F0502020204030204" pitchFamily="34" charset="0"/>
              </a:rPr>
              <a:t>: </a:t>
            </a:r>
            <a:r>
              <a:rPr lang="es-ES" dirty="0" smtClean="0">
                <a:solidFill>
                  <a:srgbClr val="000000"/>
                </a:solidFill>
                <a:latin typeface="Calibri" panose="020F0502020204030204" pitchFamily="34" charset="0"/>
              </a:rPr>
              <a:t>indica </a:t>
            </a:r>
            <a:r>
              <a:rPr lang="es-ES" dirty="0">
                <a:solidFill>
                  <a:srgbClr val="000000"/>
                </a:solidFill>
                <a:latin typeface="Calibri" panose="020F0502020204030204" pitchFamily="34" charset="0"/>
              </a:rPr>
              <a:t>la propiedad del modelo/</a:t>
            </a:r>
            <a:r>
              <a:rPr lang="en-US" i="1" dirty="0">
                <a:solidFill>
                  <a:srgbClr val="000000"/>
                </a:solidFill>
                <a:latin typeface="Calibri" panose="020F0502020204030204" pitchFamily="34" charset="0"/>
              </a:rPr>
              <a:t>scope</a:t>
            </a:r>
            <a:r>
              <a:rPr lang="es-ES" dirty="0">
                <a:solidFill>
                  <a:srgbClr val="000000"/>
                </a:solidFill>
                <a:latin typeface="Calibri" panose="020F0502020204030204" pitchFamily="34" charset="0"/>
              </a:rPr>
              <a:t>. a la que se asocia el  elemento</a:t>
            </a:r>
            <a:endParaRPr lang="es-ES" dirty="0"/>
          </a:p>
        </p:txBody>
      </p:sp>
      <p:sp>
        <p:nvSpPr>
          <p:cNvPr id="2" name="Rectángulo 1"/>
          <p:cNvSpPr/>
          <p:nvPr/>
        </p:nvSpPr>
        <p:spPr>
          <a:xfrm>
            <a:off x="2059725" y="2317680"/>
            <a:ext cx="637679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/>
              <a:t>&lt;</a:t>
            </a:r>
            <a:r>
              <a:rPr lang="es-ES" dirty="0" err="1"/>
              <a:t>label</a:t>
            </a:r>
            <a:r>
              <a:rPr lang="es-ES" dirty="0"/>
              <a:t> </a:t>
            </a:r>
            <a:r>
              <a:rPr lang="es-ES" dirty="0" err="1"/>
              <a:t>for</a:t>
            </a:r>
            <a:r>
              <a:rPr lang="es-ES" dirty="0"/>
              <a:t>="</a:t>
            </a:r>
            <a:r>
              <a:rPr lang="es-ES" dirty="0" err="1"/>
              <a:t>nif</a:t>
            </a:r>
            <a:r>
              <a:rPr lang="es-ES" dirty="0"/>
              <a:t>"&gt;NIF:&lt;/</a:t>
            </a:r>
            <a:r>
              <a:rPr lang="es-ES" dirty="0" err="1"/>
              <a:t>label</a:t>
            </a:r>
            <a:r>
              <a:rPr lang="es-ES" dirty="0" smtClean="0"/>
              <a:t>&gt;</a:t>
            </a:r>
          </a:p>
          <a:p>
            <a:r>
              <a:rPr lang="es-ES" dirty="0" smtClean="0"/>
              <a:t>&lt;</a:t>
            </a:r>
            <a:r>
              <a:rPr lang="es-ES" dirty="0"/>
              <a:t>input id="</a:t>
            </a:r>
            <a:r>
              <a:rPr lang="es-ES" dirty="0" err="1"/>
              <a:t>nif</a:t>
            </a:r>
            <a:r>
              <a:rPr lang="es-ES" dirty="0"/>
              <a:t>" </a:t>
            </a:r>
            <a:r>
              <a:rPr lang="es-ES" dirty="0" err="1" smtClean="0"/>
              <a:t>type</a:t>
            </a:r>
            <a:r>
              <a:rPr lang="es-ES" dirty="0"/>
              <a:t>="</a:t>
            </a:r>
            <a:r>
              <a:rPr lang="es-ES" dirty="0" err="1"/>
              <a:t>text</a:t>
            </a:r>
            <a:r>
              <a:rPr lang="es-ES" dirty="0"/>
              <a:t>" </a:t>
            </a:r>
            <a:r>
              <a:rPr lang="es-ES" dirty="0" smtClean="0"/>
              <a:t>id = "</a:t>
            </a:r>
            <a:r>
              <a:rPr lang="es-ES" dirty="0" err="1" smtClean="0"/>
              <a:t>nif</a:t>
            </a:r>
            <a:r>
              <a:rPr lang="es-ES" dirty="0" smtClean="0"/>
              <a:t>" </a:t>
            </a:r>
            <a:r>
              <a:rPr lang="es-ES" dirty="0" err="1" smtClean="0"/>
              <a:t>name</a:t>
            </a:r>
            <a:r>
              <a:rPr lang="es-ES" dirty="0"/>
              <a:t>="</a:t>
            </a:r>
            <a:r>
              <a:rPr lang="es-ES" dirty="0" err="1"/>
              <a:t>nif</a:t>
            </a:r>
            <a:r>
              <a:rPr lang="es-ES" dirty="0" smtClean="0"/>
              <a:t>"</a:t>
            </a:r>
            <a:br>
              <a:rPr lang="es-ES" dirty="0" smtClean="0"/>
            </a:br>
            <a:r>
              <a:rPr lang="es-ES" dirty="0" smtClean="0"/>
              <a:t> </a:t>
            </a:r>
            <a:r>
              <a:rPr lang="es-ES" dirty="0" err="1" smtClean="0"/>
              <a:t>ng-model</a:t>
            </a:r>
            <a:r>
              <a:rPr lang="es-ES" dirty="0"/>
              <a:t>="</a:t>
            </a:r>
            <a:r>
              <a:rPr lang="es-ES" dirty="0" err="1"/>
              <a:t>seguro.nif</a:t>
            </a:r>
            <a:r>
              <a:rPr lang="es-ES" dirty="0"/>
              <a:t>" /&gt;</a:t>
            </a:r>
          </a:p>
        </p:txBody>
      </p:sp>
      <p:sp>
        <p:nvSpPr>
          <p:cNvPr id="10" name="Rectángulo 9"/>
          <p:cNvSpPr/>
          <p:nvPr/>
        </p:nvSpPr>
        <p:spPr>
          <a:xfrm>
            <a:off x="2059725" y="3257959"/>
            <a:ext cx="637679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/>
              <a:t>&lt;</a:t>
            </a:r>
            <a:r>
              <a:rPr lang="es-ES" dirty="0" err="1"/>
              <a:t>label</a:t>
            </a:r>
            <a:r>
              <a:rPr lang="es-ES" dirty="0"/>
              <a:t> </a:t>
            </a:r>
            <a:r>
              <a:rPr lang="es-ES" dirty="0" err="1"/>
              <a:t>for</a:t>
            </a:r>
            <a:r>
              <a:rPr lang="es-ES" dirty="0"/>
              <a:t>="casado"&gt;Casado:&lt;/</a:t>
            </a:r>
            <a:r>
              <a:rPr lang="es-ES" dirty="0" err="1"/>
              <a:t>label</a:t>
            </a:r>
            <a:r>
              <a:rPr lang="es-ES" dirty="0" smtClean="0"/>
              <a:t>&gt;</a:t>
            </a:r>
          </a:p>
          <a:p>
            <a:r>
              <a:rPr lang="es-ES" dirty="0" smtClean="0"/>
              <a:t>&lt;</a:t>
            </a:r>
            <a:r>
              <a:rPr lang="es-ES" dirty="0"/>
              <a:t>input id="casado" </a:t>
            </a:r>
            <a:r>
              <a:rPr lang="es-ES" dirty="0" err="1"/>
              <a:t>type</a:t>
            </a:r>
            <a:r>
              <a:rPr lang="es-ES" dirty="0"/>
              <a:t>="</a:t>
            </a:r>
            <a:r>
              <a:rPr lang="es-ES" dirty="0" err="1"/>
              <a:t>checkbox</a:t>
            </a:r>
            <a:r>
              <a:rPr lang="es-ES" dirty="0"/>
              <a:t>" </a:t>
            </a:r>
            <a:r>
              <a:rPr lang="es-ES" dirty="0" smtClean="0"/>
              <a:t>id="</a:t>
            </a:r>
            <a:r>
              <a:rPr lang="es-ES" dirty="0"/>
              <a:t>casado" </a:t>
            </a:r>
            <a:r>
              <a:rPr lang="es-ES" dirty="0" err="1" smtClean="0"/>
              <a:t>name</a:t>
            </a:r>
            <a:r>
              <a:rPr lang="es-ES" dirty="0"/>
              <a:t>="casado" </a:t>
            </a:r>
            <a:r>
              <a:rPr lang="es-ES" dirty="0" smtClean="0"/>
              <a:t/>
            </a:r>
            <a:br>
              <a:rPr lang="es-ES" dirty="0" smtClean="0"/>
            </a:br>
            <a:r>
              <a:rPr lang="es-ES" dirty="0" err="1" smtClean="0"/>
              <a:t>ng-model</a:t>
            </a:r>
            <a:r>
              <a:rPr lang="es-ES" dirty="0"/>
              <a:t>="</a:t>
            </a:r>
            <a:r>
              <a:rPr lang="es-ES" dirty="0" err="1"/>
              <a:t>seguro.casado</a:t>
            </a:r>
            <a:r>
              <a:rPr lang="es-ES" dirty="0"/>
              <a:t>" </a:t>
            </a:r>
            <a:r>
              <a:rPr lang="es-ES" dirty="0" smtClean="0"/>
              <a:t>&gt;</a:t>
            </a:r>
            <a:endParaRPr lang="es-ES" dirty="0"/>
          </a:p>
        </p:txBody>
      </p:sp>
      <p:sp>
        <p:nvSpPr>
          <p:cNvPr id="11" name="Rectángulo 10"/>
          <p:cNvSpPr/>
          <p:nvPr/>
        </p:nvSpPr>
        <p:spPr>
          <a:xfrm>
            <a:off x="3881505" y="5343254"/>
            <a:ext cx="41729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/>
              <a:t> “Si el valor de </a:t>
            </a:r>
            <a:r>
              <a:rPr lang="es-ES" dirty="0" smtClean="0"/>
              <a:t>una </a:t>
            </a:r>
            <a:r>
              <a:rPr lang="es-ES" dirty="0"/>
              <a:t>directiva </a:t>
            </a:r>
            <a:r>
              <a:rPr lang="es-ES" dirty="0" err="1"/>
              <a:t>ng-model</a:t>
            </a:r>
            <a:r>
              <a:rPr lang="es-ES" dirty="0"/>
              <a:t> no incluye un punto es que está mal.”</a:t>
            </a:r>
          </a:p>
        </p:txBody>
      </p:sp>
      <p:sp>
        <p:nvSpPr>
          <p:cNvPr id="12" name="CuadroTexto 11"/>
          <p:cNvSpPr txBox="1"/>
          <p:nvPr/>
        </p:nvSpPr>
        <p:spPr>
          <a:xfrm>
            <a:off x="1051679" y="5481753"/>
            <a:ext cx="1537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Se suele decir:</a:t>
            </a:r>
            <a:endParaRPr lang="es-ES" dirty="0"/>
          </a:p>
        </p:txBody>
      </p:sp>
      <p:cxnSp>
        <p:nvCxnSpPr>
          <p:cNvPr id="14" name="Conector recto de flecha 13"/>
          <p:cNvCxnSpPr>
            <a:stCxn id="12" idx="3"/>
            <a:endCxn id="11" idx="1"/>
          </p:cNvCxnSpPr>
          <p:nvPr/>
        </p:nvCxnSpPr>
        <p:spPr>
          <a:xfrm>
            <a:off x="2589279" y="5666419"/>
            <a:ext cx="129222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uadroTexto 14"/>
          <p:cNvSpPr txBox="1"/>
          <p:nvPr/>
        </p:nvSpPr>
        <p:spPr>
          <a:xfrm>
            <a:off x="1058602" y="4365955"/>
            <a:ext cx="68482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En el caso de los </a:t>
            </a:r>
            <a:r>
              <a:rPr lang="en-US" b="1" dirty="0" smtClean="0"/>
              <a:t>radio-buttons</a:t>
            </a:r>
            <a:r>
              <a:rPr lang="es-ES" b="1" dirty="0" smtClean="0"/>
              <a:t>, </a:t>
            </a:r>
            <a:br>
              <a:rPr lang="es-ES" b="1" dirty="0" smtClean="0"/>
            </a:br>
            <a:r>
              <a:rPr lang="es-ES" dirty="0" smtClean="0"/>
              <a:t>cada conjunto de ellos camparte el mismo valor de </a:t>
            </a:r>
            <a:r>
              <a:rPr lang="es-ES" noProof="1" smtClean="0"/>
              <a:t>ngModel</a:t>
            </a:r>
            <a:endParaRPr lang="es-ES" noProof="1"/>
          </a:p>
        </p:txBody>
      </p:sp>
      <p:cxnSp>
        <p:nvCxnSpPr>
          <p:cNvPr id="17" name="Conector recto de flecha 16"/>
          <p:cNvCxnSpPr>
            <a:stCxn id="5" idx="3"/>
            <a:endCxn id="6" idx="1"/>
          </p:cNvCxnSpPr>
          <p:nvPr/>
        </p:nvCxnSpPr>
        <p:spPr>
          <a:xfrm flipV="1">
            <a:off x="1827402" y="1795934"/>
            <a:ext cx="1007672" cy="61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uadroTexto 8"/>
          <p:cNvSpPr txBox="1"/>
          <p:nvPr/>
        </p:nvSpPr>
        <p:spPr>
          <a:xfrm>
            <a:off x="6963043" y="1606673"/>
            <a:ext cx="1473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doble </a:t>
            </a:r>
            <a:r>
              <a:rPr lang="es-ES" dirty="0" err="1" smtClean="0"/>
              <a:t>binding</a:t>
            </a:r>
            <a:endParaRPr lang="es-ES" dirty="0"/>
          </a:p>
        </p:txBody>
      </p:sp>
      <p:cxnSp>
        <p:nvCxnSpPr>
          <p:cNvPr id="16" name="Conector recto de flecha 15"/>
          <p:cNvCxnSpPr>
            <a:stCxn id="6" idx="3"/>
            <a:endCxn id="9" idx="1"/>
          </p:cNvCxnSpPr>
          <p:nvPr/>
        </p:nvCxnSpPr>
        <p:spPr>
          <a:xfrm flipV="1">
            <a:off x="6130398" y="1791339"/>
            <a:ext cx="832645" cy="45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0240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Sesiones anteriores</a:t>
            </a:r>
            <a:endParaRPr lang="es-ES" dirty="0"/>
          </a:p>
        </p:txBody>
      </p:sp>
      <p:sp>
        <p:nvSpPr>
          <p:cNvPr id="4" name="Marcador de contenido 3"/>
          <p:cNvSpPr>
            <a:spLocks noGrp="1"/>
          </p:cNvSpPr>
          <p:nvPr>
            <p:ph idx="1"/>
          </p:nvPr>
        </p:nvSpPr>
        <p:spPr>
          <a:xfrm>
            <a:off x="1678675" y="1594022"/>
            <a:ext cx="6855726" cy="4904314"/>
          </a:xfrm>
        </p:spPr>
        <p:txBody>
          <a:bodyPr>
            <a:normAutofit/>
          </a:bodyPr>
          <a:lstStyle/>
          <a:p>
            <a:r>
              <a:rPr lang="en-US" i="1" dirty="0" smtClean="0"/>
              <a:t>Frameworks</a:t>
            </a:r>
            <a:r>
              <a:rPr lang="es-ES" dirty="0" smtClean="0"/>
              <a:t>: AngularJS. Presentación</a:t>
            </a:r>
          </a:p>
          <a:p>
            <a:r>
              <a:rPr lang="es-ES" dirty="0" smtClean="0"/>
              <a:t>Entorno de trabajo</a:t>
            </a:r>
          </a:p>
          <a:p>
            <a:pPr lvl="1"/>
            <a:r>
              <a:rPr lang="es-ES" i="1" dirty="0" smtClean="0"/>
              <a:t>IIS / Browser / Sublime Text</a:t>
            </a:r>
          </a:p>
          <a:p>
            <a:pPr lvl="1"/>
            <a:r>
              <a:rPr lang="en-US" i="1" noProof="1" smtClean="0"/>
              <a:t>Git</a:t>
            </a:r>
            <a:r>
              <a:rPr lang="en-US" i="1" dirty="0" smtClean="0"/>
              <a:t> / Node JS / Bower </a:t>
            </a:r>
            <a:r>
              <a:rPr lang="es-ES" i="1" dirty="0" smtClean="0"/>
              <a:t>/ AngularJS</a:t>
            </a:r>
          </a:p>
          <a:p>
            <a:r>
              <a:rPr lang="es-ES" dirty="0" smtClean="0"/>
              <a:t>Elementos de Angular. HTML / JS</a:t>
            </a:r>
          </a:p>
          <a:p>
            <a:r>
              <a:rPr lang="es-ES" b="1" dirty="0" smtClean="0"/>
              <a:t>Desarrollo declarativo</a:t>
            </a:r>
            <a:r>
              <a:rPr lang="es-ES" dirty="0" smtClean="0"/>
              <a:t>.</a:t>
            </a:r>
          </a:p>
          <a:p>
            <a:pPr lvl="1"/>
            <a:r>
              <a:rPr lang="es-ES" dirty="0" smtClean="0"/>
              <a:t>Directivas básicas. Doble </a:t>
            </a:r>
            <a:r>
              <a:rPr lang="en-US" i="1" dirty="0" smtClean="0"/>
              <a:t>binding</a:t>
            </a:r>
          </a:p>
          <a:p>
            <a:pPr lvl="1"/>
            <a:r>
              <a:rPr lang="es-ES" dirty="0" smtClean="0"/>
              <a:t>Expresiones</a:t>
            </a:r>
          </a:p>
          <a:p>
            <a:pPr lvl="1"/>
            <a:r>
              <a:rPr lang="es-ES" dirty="0" smtClean="0"/>
              <a:t>Iteraciones. </a:t>
            </a:r>
            <a:r>
              <a:rPr lang="es-ES" dirty="0" err="1" smtClean="0"/>
              <a:t>ngRepeat</a:t>
            </a:r>
            <a:endParaRPr lang="es-ES" dirty="0" smtClean="0"/>
          </a:p>
          <a:p>
            <a:pPr lvl="1"/>
            <a:r>
              <a:rPr lang="es-ES" noProof="1"/>
              <a:t>ngInclude</a:t>
            </a:r>
            <a:r>
              <a:rPr lang="es-ES" dirty="0"/>
              <a:t>. </a:t>
            </a:r>
            <a:r>
              <a:rPr lang="es-ES" noProof="1"/>
              <a:t>ngShow</a:t>
            </a:r>
            <a:r>
              <a:rPr lang="es-ES" dirty="0"/>
              <a:t>. Directivas y eventos</a:t>
            </a:r>
          </a:p>
          <a:p>
            <a:pPr lvl="1"/>
            <a:r>
              <a:rPr lang="es-ES" dirty="0"/>
              <a:t>Filtros de formatos. Filtros y </a:t>
            </a:r>
            <a:r>
              <a:rPr lang="en-US" i="1" dirty="0"/>
              <a:t>arrays</a:t>
            </a:r>
            <a:r>
              <a:rPr lang="es-ES" dirty="0" smtClean="0"/>
              <a:t>.</a:t>
            </a:r>
            <a:endParaRPr lang="es-ES" dirty="0"/>
          </a:p>
          <a:p>
            <a:pPr lvl="1"/>
            <a:r>
              <a:rPr lang="es-ES" dirty="0"/>
              <a:t>Directivas </a:t>
            </a:r>
            <a:r>
              <a:rPr lang="es-ES" dirty="0" smtClean="0"/>
              <a:t>propias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4822554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628649" y="365127"/>
            <a:ext cx="7432779" cy="638174"/>
          </a:xfrm>
        </p:spPr>
        <p:txBody>
          <a:bodyPr>
            <a:normAutofit/>
          </a:bodyPr>
          <a:lstStyle/>
          <a:p>
            <a:pPr algn="ctr"/>
            <a:r>
              <a:rPr lang="es-ES" dirty="0" smtClean="0"/>
              <a:t>Formularios</a:t>
            </a:r>
            <a:r>
              <a:rPr lang="es-ES" dirty="0"/>
              <a:t>: </a:t>
            </a:r>
            <a:r>
              <a:rPr lang="es-ES" dirty="0" err="1"/>
              <a:t>Checkboxes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061429" y="253114"/>
            <a:ext cx="750188" cy="750188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787676" y="1521552"/>
            <a:ext cx="12849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err="1"/>
              <a:t>Checkboxes</a:t>
            </a:r>
            <a:endParaRPr lang="es-ES" dirty="0"/>
          </a:p>
        </p:txBody>
      </p:sp>
      <p:sp>
        <p:nvSpPr>
          <p:cNvPr id="6" name="Rectángulo 5"/>
          <p:cNvSpPr/>
          <p:nvPr/>
        </p:nvSpPr>
        <p:spPr>
          <a:xfrm>
            <a:off x="2878032" y="1519225"/>
            <a:ext cx="518339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bin-NG" b="1" dirty="0">
                <a:solidFill>
                  <a:srgbClr val="000000"/>
                </a:solidFill>
                <a:latin typeface="Calibri" panose="020F0502020204030204" pitchFamily="34" charset="0"/>
              </a:rPr>
              <a:t>ngModel</a:t>
            </a:r>
            <a:r>
              <a:rPr lang="es-ES" dirty="0">
                <a:solidFill>
                  <a:srgbClr val="000000"/>
                </a:solidFill>
                <a:latin typeface="Calibri" panose="020F0502020204030204" pitchFamily="34" charset="0"/>
              </a:rPr>
              <a:t>: como en cualquier control de formulario, indica la propiedad del modelo/</a:t>
            </a:r>
            <a:r>
              <a:rPr lang="en-US" i="1" dirty="0">
                <a:solidFill>
                  <a:srgbClr val="000000"/>
                </a:solidFill>
                <a:latin typeface="Calibri" panose="020F0502020204030204" pitchFamily="34" charset="0"/>
              </a:rPr>
              <a:t>scope</a:t>
            </a:r>
            <a:r>
              <a:rPr lang="es-ES" dirty="0">
                <a:solidFill>
                  <a:srgbClr val="000000"/>
                </a:solidFill>
                <a:latin typeface="Calibri" panose="020F0502020204030204" pitchFamily="34" charset="0"/>
              </a:rPr>
              <a:t>. a la que se asocia el  elemento</a:t>
            </a:r>
            <a:endParaRPr lang="es-ES" dirty="0"/>
          </a:p>
        </p:txBody>
      </p:sp>
      <p:sp>
        <p:nvSpPr>
          <p:cNvPr id="7" name="Rectángulo 6"/>
          <p:cNvSpPr/>
          <p:nvPr/>
        </p:nvSpPr>
        <p:spPr>
          <a:xfrm>
            <a:off x="2878033" y="2403383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ctr"/>
            <a:r>
              <a:rPr lang="bin-NG" b="1" dirty="0">
                <a:solidFill>
                  <a:srgbClr val="000000"/>
                </a:solidFill>
                <a:latin typeface="Calibri" panose="020F0502020204030204" pitchFamily="34" charset="0"/>
              </a:rPr>
              <a:t>ngTrueValue</a:t>
            </a:r>
            <a:r>
              <a:rPr lang="es-ES" dirty="0">
                <a:solidFill>
                  <a:srgbClr val="000000"/>
                </a:solidFill>
                <a:latin typeface="Calibri" panose="020F0502020204030204" pitchFamily="34" charset="0"/>
              </a:rPr>
              <a:t>: permite asignar un valor personalizado al elemento cuando el campo </a:t>
            </a:r>
            <a:r>
              <a:rPr lang="en-US" i="1" dirty="0">
                <a:solidFill>
                  <a:srgbClr val="000000"/>
                </a:solidFill>
                <a:latin typeface="Calibri" panose="020F0502020204030204" pitchFamily="34" charset="0"/>
              </a:rPr>
              <a:t>checkbox</a:t>
            </a:r>
            <a:r>
              <a:rPr lang="es-ES" dirty="0">
                <a:solidFill>
                  <a:srgbClr val="000000"/>
                </a:solidFill>
                <a:latin typeface="Calibri" panose="020F0502020204030204" pitchFamily="34" charset="0"/>
              </a:rPr>
              <a:t> está marcado.</a:t>
            </a:r>
          </a:p>
        </p:txBody>
      </p:sp>
      <p:sp>
        <p:nvSpPr>
          <p:cNvPr id="8" name="Rectángulo 7"/>
          <p:cNvSpPr/>
          <p:nvPr/>
        </p:nvSpPr>
        <p:spPr>
          <a:xfrm>
            <a:off x="2878033" y="3326713"/>
            <a:ext cx="4572001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bin-NG" b="1" dirty="0">
                <a:solidFill>
                  <a:srgbClr val="000000"/>
                </a:solidFill>
                <a:latin typeface="Calibri" panose="020F0502020204030204" pitchFamily="34" charset="0"/>
              </a:rPr>
              <a:t>ngFalseValue</a:t>
            </a:r>
            <a:r>
              <a:rPr lang="es-ES" dirty="0">
                <a:solidFill>
                  <a:srgbClr val="000000"/>
                </a:solidFill>
                <a:latin typeface="Calibri" panose="020F0502020204030204" pitchFamily="34" charset="0"/>
              </a:rPr>
              <a:t>: es lo mismo que </a:t>
            </a:r>
            <a:r>
              <a:rPr lang="bin-NG" dirty="0">
                <a:solidFill>
                  <a:srgbClr val="000000"/>
                </a:solidFill>
                <a:latin typeface="Calibri" panose="020F0502020204030204" pitchFamily="34" charset="0"/>
              </a:rPr>
              <a:t>ngTrueValue</a:t>
            </a:r>
            <a:r>
              <a:rPr lang="es-ES" dirty="0">
                <a:solidFill>
                  <a:srgbClr val="000000"/>
                </a:solidFill>
                <a:latin typeface="Calibri" panose="020F0502020204030204" pitchFamily="34" charset="0"/>
              </a:rPr>
              <a:t>, pero en este caso con el valor asignado cuando el campo no está marcado.</a:t>
            </a:r>
            <a:endParaRPr lang="es-ES" dirty="0"/>
          </a:p>
        </p:txBody>
      </p:sp>
      <p:sp>
        <p:nvSpPr>
          <p:cNvPr id="9" name="Rectángulo 8"/>
          <p:cNvSpPr/>
          <p:nvPr/>
        </p:nvSpPr>
        <p:spPr>
          <a:xfrm>
            <a:off x="2878033" y="4399010"/>
            <a:ext cx="518339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ctr"/>
            <a:r>
              <a:rPr lang="bin-NG" b="1" dirty="0">
                <a:solidFill>
                  <a:srgbClr val="000000"/>
                </a:solidFill>
                <a:latin typeface="Calibri" panose="020F0502020204030204" pitchFamily="34" charset="0"/>
              </a:rPr>
              <a:t>ngChange</a:t>
            </a:r>
            <a:r>
              <a:rPr lang="es-ES" dirty="0">
                <a:solidFill>
                  <a:srgbClr val="000000"/>
                </a:solidFill>
                <a:latin typeface="Calibri" panose="020F0502020204030204" pitchFamily="34" charset="0"/>
              </a:rPr>
              <a:t>: sirve para indicar operaciones a realizar cuando se produce un evento de cambio en el elemento. Se dispara cuando cambia el estado del campo, marcado a no marcado y viceversa. El valor puede ser una expresión o una llamada a una función del </a:t>
            </a:r>
            <a:r>
              <a:rPr lang="en-US" i="1" dirty="0">
                <a:solidFill>
                  <a:srgbClr val="000000"/>
                </a:solidFill>
                <a:latin typeface="Calibri" panose="020F0502020204030204" pitchFamily="34" charset="0"/>
              </a:rPr>
              <a:t>scope</a:t>
            </a:r>
            <a:r>
              <a:rPr lang="es-ES" dirty="0">
                <a:solidFill>
                  <a:srgbClr val="000000"/>
                </a:solidFill>
                <a:latin typeface="Calibri" panose="020F050202020403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50926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628649" y="365127"/>
            <a:ext cx="7432779" cy="638174"/>
          </a:xfrm>
        </p:spPr>
        <p:txBody>
          <a:bodyPr>
            <a:normAutofit/>
          </a:bodyPr>
          <a:lstStyle/>
          <a:p>
            <a:pPr algn="ctr"/>
            <a:r>
              <a:rPr lang="es-ES" dirty="0" smtClean="0"/>
              <a:t>Formularios: </a:t>
            </a:r>
            <a:r>
              <a:rPr lang="en-US" dirty="0" smtClean="0"/>
              <a:t>select / options</a:t>
            </a:r>
            <a:endParaRPr lang="en-U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061429" y="253114"/>
            <a:ext cx="750188" cy="750188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1349664" y="3636378"/>
            <a:ext cx="566802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&lt;select name="country" ng-model="</a:t>
            </a:r>
            <a:r>
              <a:rPr lang="en-US" dirty="0" err="1"/>
              <a:t>user.country</a:t>
            </a:r>
            <a:r>
              <a:rPr lang="en-US" dirty="0"/>
              <a:t>"&gt;</a:t>
            </a:r>
          </a:p>
          <a:p>
            <a:pPr lvl="1"/>
            <a:r>
              <a:rPr lang="en-US" dirty="0"/>
              <a:t>&lt;option value=""&gt;Please select an option&lt;/option&gt;</a:t>
            </a:r>
          </a:p>
          <a:p>
            <a:pPr lvl="1"/>
            <a:r>
              <a:rPr lang="en-US" dirty="0"/>
              <a:t>&lt;option value="US"&gt;United States&lt;/option&gt;</a:t>
            </a:r>
          </a:p>
          <a:p>
            <a:pPr lvl="1"/>
            <a:r>
              <a:rPr lang="en-US" dirty="0"/>
              <a:t>&lt;option value="GB"&gt;United Kingdom&lt;/option&gt;</a:t>
            </a:r>
          </a:p>
          <a:p>
            <a:pPr lvl="1"/>
            <a:r>
              <a:rPr lang="en-US" dirty="0"/>
              <a:t>&lt;option value="AU"&gt;Australia&lt;/option&gt;</a:t>
            </a:r>
          </a:p>
          <a:p>
            <a:r>
              <a:rPr lang="en-US" dirty="0"/>
              <a:t>&lt;/select&gt;</a:t>
            </a:r>
            <a:endParaRPr lang="es-ES" dirty="0"/>
          </a:p>
        </p:txBody>
      </p:sp>
      <p:sp>
        <p:nvSpPr>
          <p:cNvPr id="8" name="Rectángulo 7"/>
          <p:cNvSpPr/>
          <p:nvPr/>
        </p:nvSpPr>
        <p:spPr>
          <a:xfrm>
            <a:off x="1929568" y="1825318"/>
            <a:ext cx="53788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&lt;option value</a:t>
            </a:r>
            <a:r>
              <a:rPr lang="en-US" dirty="0" smtClean="0"/>
              <a:t>="</a:t>
            </a:r>
            <a:r>
              <a:rPr lang="en-US" i="1" dirty="0" smtClean="0">
                <a:solidFill>
                  <a:srgbClr val="002060"/>
                </a:solidFill>
              </a:rPr>
              <a:t>valor </a:t>
            </a:r>
            <a:r>
              <a:rPr lang="es-ES" i="1" dirty="0" smtClean="0">
                <a:solidFill>
                  <a:srgbClr val="002060"/>
                </a:solidFill>
              </a:rPr>
              <a:t>opcional</a:t>
            </a:r>
            <a:r>
              <a:rPr lang="en-US" dirty="0" smtClean="0"/>
              <a:t>"&gt;</a:t>
            </a:r>
            <a:r>
              <a:rPr lang="es-ES" i="1" dirty="0">
                <a:solidFill>
                  <a:srgbClr val="002060"/>
                </a:solidFill>
              </a:rPr>
              <a:t>Etiqueta</a:t>
            </a:r>
            <a:r>
              <a:rPr lang="en-US" dirty="0" smtClean="0"/>
              <a:t>&lt;/</a:t>
            </a:r>
            <a:r>
              <a:rPr lang="en-US" dirty="0"/>
              <a:t>option&gt;</a:t>
            </a:r>
          </a:p>
        </p:txBody>
      </p:sp>
      <p:sp>
        <p:nvSpPr>
          <p:cNvPr id="9" name="CuadroTexto 8"/>
          <p:cNvSpPr txBox="1"/>
          <p:nvPr/>
        </p:nvSpPr>
        <p:spPr>
          <a:xfrm>
            <a:off x="1048871" y="1299847"/>
            <a:ext cx="5143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En HTML, cada "</a:t>
            </a:r>
            <a:r>
              <a:rPr lang="en-US" i="1" dirty="0" smtClean="0"/>
              <a:t>option</a:t>
            </a:r>
            <a:r>
              <a:rPr lang="es-ES" dirty="0" smtClean="0"/>
              <a:t>" puede tener 2 componentes</a:t>
            </a:r>
            <a:endParaRPr lang="es-ES" dirty="0"/>
          </a:p>
        </p:txBody>
      </p:sp>
      <p:sp>
        <p:nvSpPr>
          <p:cNvPr id="13" name="CuadroTexto 12"/>
          <p:cNvSpPr txBox="1"/>
          <p:nvPr/>
        </p:nvSpPr>
        <p:spPr>
          <a:xfrm>
            <a:off x="1048871" y="2693501"/>
            <a:ext cx="59688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Angular únicamente añade la directiva </a:t>
            </a:r>
            <a:r>
              <a:rPr lang="es-ES" b="1" noProof="1" smtClean="0"/>
              <a:t>ngModel</a:t>
            </a:r>
            <a:r>
              <a:rPr lang="es-ES" dirty="0" smtClean="0"/>
              <a:t> para recoger el valor (si existe) o la etiqueta de la opción seleccionada</a:t>
            </a:r>
            <a:endParaRPr lang="es-ES" dirty="0"/>
          </a:p>
        </p:txBody>
      </p:sp>
      <p:sp>
        <p:nvSpPr>
          <p:cNvPr id="14" name="CuadroTexto 13"/>
          <p:cNvSpPr txBox="1"/>
          <p:nvPr/>
        </p:nvSpPr>
        <p:spPr>
          <a:xfrm>
            <a:off x="3780264" y="5529478"/>
            <a:ext cx="42811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Angular añade una opción en blanco a no ser que exista una con valor ""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718512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628649" y="365127"/>
            <a:ext cx="7432779" cy="638174"/>
          </a:xfrm>
        </p:spPr>
        <p:txBody>
          <a:bodyPr>
            <a:normAutofit/>
          </a:bodyPr>
          <a:lstStyle/>
          <a:p>
            <a:pPr algn="ctr"/>
            <a:r>
              <a:rPr lang="es-ES" dirty="0" smtClean="0"/>
              <a:t> S</a:t>
            </a:r>
            <a:r>
              <a:rPr lang="en-US" dirty="0" smtClean="0"/>
              <a:t>elect / options </a:t>
            </a:r>
            <a:r>
              <a:rPr lang="es-ES" dirty="0" smtClean="0"/>
              <a:t>desde el modelo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061429" y="253114"/>
            <a:ext cx="750188" cy="750188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3025494" y="1478196"/>
            <a:ext cx="550555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 smtClean="0">
                <a:solidFill>
                  <a:srgbClr val="000000"/>
                </a:solidFill>
                <a:latin typeface="Calibri" panose="020F0502020204030204" pitchFamily="34" charset="0"/>
              </a:rPr>
              <a:t>permite </a:t>
            </a:r>
            <a:r>
              <a:rPr lang="es-ES" b="1" dirty="0" smtClean="0">
                <a:solidFill>
                  <a:srgbClr val="000000"/>
                </a:solidFill>
                <a:latin typeface="Calibri" panose="020F0502020204030204" pitchFamily="34" charset="0"/>
              </a:rPr>
              <a:t>crear automáticamente </a:t>
            </a:r>
            <a:r>
              <a:rPr lang="es-ES" dirty="0" smtClean="0">
                <a:solidFill>
                  <a:srgbClr val="000000"/>
                </a:solidFill>
                <a:latin typeface="Calibri" panose="020F0502020204030204" pitchFamily="34" charset="0"/>
              </a:rPr>
              <a:t>un </a:t>
            </a:r>
            <a:r>
              <a:rPr lang="es-ES" dirty="0" err="1" smtClean="0">
                <a:solidFill>
                  <a:srgbClr val="000000"/>
                </a:solidFill>
                <a:latin typeface="Calibri" panose="020F0502020204030204" pitchFamily="34" charset="0"/>
              </a:rPr>
              <a:t>select</a:t>
            </a:r>
            <a:r>
              <a:rPr lang="es-ES" dirty="0" smtClean="0">
                <a:solidFill>
                  <a:srgbClr val="000000"/>
                </a:solidFill>
                <a:latin typeface="Calibri" panose="020F0502020204030204" pitchFamily="34" charset="0"/>
              </a:rPr>
              <a:t>/</a:t>
            </a:r>
            <a:r>
              <a:rPr lang="es-ES" dirty="0" err="1" smtClean="0">
                <a:solidFill>
                  <a:srgbClr val="000000"/>
                </a:solidFill>
                <a:latin typeface="Calibri" panose="020F0502020204030204" pitchFamily="34" charset="0"/>
              </a:rPr>
              <a:t>options</a:t>
            </a:r>
            <a:r>
              <a:rPr lang="es-ES" dirty="0" smtClean="0">
                <a:solidFill>
                  <a:srgbClr val="000000"/>
                </a:solidFill>
                <a:latin typeface="Calibri" panose="020F0502020204030204" pitchFamily="34" charset="0"/>
              </a:rPr>
              <a:t> a partir de un conjunto de datos, procesando un </a:t>
            </a:r>
            <a:r>
              <a:rPr lang="es-ES" dirty="0" err="1" smtClean="0">
                <a:solidFill>
                  <a:srgbClr val="000000"/>
                </a:solidFill>
                <a:latin typeface="Calibri" panose="020F0502020204030204" pitchFamily="34" charset="0"/>
              </a:rPr>
              <a:t>array</a:t>
            </a:r>
            <a:r>
              <a:rPr lang="es-ES" dirty="0" smtClean="0">
                <a:solidFill>
                  <a:srgbClr val="000000"/>
                </a:solidFill>
                <a:latin typeface="Calibri" panose="020F0502020204030204" pitchFamily="34" charset="0"/>
              </a:rPr>
              <a:t> de objetos (</a:t>
            </a:r>
            <a:r>
              <a:rPr lang="es-ES" dirty="0" err="1"/>
              <a:t>aItems</a:t>
            </a:r>
            <a:r>
              <a:rPr lang="es-ES" dirty="0" smtClean="0">
                <a:solidFill>
                  <a:srgbClr val="000000"/>
                </a:solidFill>
                <a:latin typeface="Calibri" panose="020F0502020204030204" pitchFamily="34" charset="0"/>
              </a:rPr>
              <a:t>) de forma similar a como haría </a:t>
            </a:r>
            <a:r>
              <a:rPr lang="es-ES" dirty="0" err="1" smtClean="0">
                <a:solidFill>
                  <a:srgbClr val="000000"/>
                </a:solidFill>
                <a:latin typeface="Calibri" panose="020F0502020204030204" pitchFamily="34" charset="0"/>
              </a:rPr>
              <a:t>ngRepeat</a:t>
            </a:r>
            <a:endParaRPr lang="es-ES" dirty="0"/>
          </a:p>
        </p:txBody>
      </p:sp>
      <p:sp>
        <p:nvSpPr>
          <p:cNvPr id="2" name="Rectángulo 1"/>
          <p:cNvSpPr/>
          <p:nvPr/>
        </p:nvSpPr>
        <p:spPr>
          <a:xfrm>
            <a:off x="894937" y="1478196"/>
            <a:ext cx="128330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000" b="1" noProof="1" smtClean="0">
                <a:solidFill>
                  <a:srgbClr val="000000"/>
                </a:solidFill>
                <a:latin typeface="Calibri" panose="020F0502020204030204" pitchFamily="34" charset="0"/>
              </a:rPr>
              <a:t>ngOptions</a:t>
            </a:r>
            <a:endParaRPr lang="es-ES" sz="2000" noProof="1"/>
          </a:p>
        </p:txBody>
      </p:sp>
      <p:sp>
        <p:nvSpPr>
          <p:cNvPr id="10" name="Rectángulo 9"/>
          <p:cNvSpPr/>
          <p:nvPr/>
        </p:nvSpPr>
        <p:spPr>
          <a:xfrm>
            <a:off x="1435800" y="4844613"/>
            <a:ext cx="700072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smtClean="0"/>
              <a:t>valor</a:t>
            </a:r>
            <a:r>
              <a:rPr lang="es-ES" dirty="0"/>
              <a:t>: Una expresión que use la variable </a:t>
            </a:r>
            <a:r>
              <a:rPr lang="es-ES" dirty="0" err="1"/>
              <a:t>item</a:t>
            </a:r>
            <a:r>
              <a:rPr lang="es-ES" dirty="0"/>
              <a:t> que será el </a:t>
            </a:r>
            <a:r>
              <a:rPr lang="es-ES" b="1" dirty="0"/>
              <a:t>valor</a:t>
            </a:r>
            <a:r>
              <a:rPr lang="es-ES" dirty="0"/>
              <a:t> que se asignará al modelo del &lt;</a:t>
            </a:r>
            <a:r>
              <a:rPr lang="es-ES" dirty="0" err="1"/>
              <a:t>select</a:t>
            </a:r>
            <a:r>
              <a:rPr lang="es-ES" dirty="0"/>
              <a:t>&gt;. </a:t>
            </a:r>
            <a:r>
              <a:rPr lang="es-ES" dirty="0" smtClean="0"/>
              <a:t>Este valor es opcional.</a:t>
            </a: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etiqueta: Una expresión que use la variable </a:t>
            </a:r>
            <a:r>
              <a:rPr lang="es-ES" dirty="0" err="1"/>
              <a:t>item</a:t>
            </a:r>
            <a:r>
              <a:rPr lang="es-ES" dirty="0"/>
              <a:t> que será la </a:t>
            </a:r>
            <a:r>
              <a:rPr lang="es-ES" b="1" dirty="0"/>
              <a:t>etiqueta</a:t>
            </a:r>
            <a:r>
              <a:rPr lang="es-ES" dirty="0"/>
              <a:t> que se mostrará en cada uno de los &lt;</a:t>
            </a:r>
            <a:r>
              <a:rPr lang="es-ES" dirty="0" err="1"/>
              <a:t>option</a:t>
            </a:r>
            <a:r>
              <a:rPr lang="es-ES" dirty="0"/>
              <a:t>&gt;.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/>
              <a:t>claveunica</a:t>
            </a:r>
            <a:r>
              <a:rPr lang="es-ES" dirty="0"/>
              <a:t>: La propiedad que es clave única.</a:t>
            </a:r>
          </a:p>
        </p:txBody>
      </p:sp>
      <p:sp>
        <p:nvSpPr>
          <p:cNvPr id="11" name="Rectángulo 10"/>
          <p:cNvSpPr/>
          <p:nvPr/>
        </p:nvSpPr>
        <p:spPr>
          <a:xfrm>
            <a:off x="1435800" y="4038568"/>
            <a:ext cx="721284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ítem: Es la declaración de una variable que contendrá cada uno de los elementos de </a:t>
            </a:r>
            <a:r>
              <a:rPr lang="es-ES" dirty="0" err="1"/>
              <a:t>aItems</a:t>
            </a:r>
            <a:r>
              <a:rPr lang="es-ES" dirty="0" smtClean="0"/>
              <a:t>. </a:t>
            </a:r>
            <a:r>
              <a:rPr lang="es-ES" dirty="0"/>
              <a:t>(puede ser cualquier nombre que decidamos).</a:t>
            </a:r>
          </a:p>
        </p:txBody>
      </p:sp>
      <p:sp>
        <p:nvSpPr>
          <p:cNvPr id="12" name="Rectángulo 11"/>
          <p:cNvSpPr/>
          <p:nvPr/>
        </p:nvSpPr>
        <p:spPr>
          <a:xfrm>
            <a:off x="3292565" y="2563531"/>
            <a:ext cx="210494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valor as </a:t>
            </a:r>
            <a:r>
              <a:rPr lang="es-ES" dirty="0" smtClean="0"/>
              <a:t>etiqueta</a:t>
            </a:r>
          </a:p>
          <a:p>
            <a:r>
              <a:rPr lang="en-US" dirty="0" smtClean="0"/>
              <a:t>for </a:t>
            </a:r>
            <a:r>
              <a:rPr lang="en-US" dirty="0"/>
              <a:t>item in </a:t>
            </a:r>
            <a:r>
              <a:rPr lang="es-ES" dirty="0" err="1"/>
              <a:t>aItems</a:t>
            </a:r>
            <a:endParaRPr lang="en-US" dirty="0" smtClean="0"/>
          </a:p>
          <a:p>
            <a:r>
              <a:rPr lang="en-US" dirty="0" smtClean="0"/>
              <a:t>track </a:t>
            </a:r>
            <a:r>
              <a:rPr lang="en-US" dirty="0"/>
              <a:t>by </a:t>
            </a:r>
            <a:r>
              <a:rPr lang="en-US" dirty="0" err="1" smtClean="0"/>
              <a:t>claveunica</a:t>
            </a:r>
            <a:endParaRPr lang="es-ES" dirty="0"/>
          </a:p>
        </p:txBody>
      </p:sp>
      <p:sp>
        <p:nvSpPr>
          <p:cNvPr id="5" name="Rectángulo 4"/>
          <p:cNvSpPr/>
          <p:nvPr/>
        </p:nvSpPr>
        <p:spPr>
          <a:xfrm>
            <a:off x="1979948" y="2794231"/>
            <a:ext cx="11518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err="1" smtClean="0"/>
              <a:t>ngOptions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18736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s-ES" dirty="0" smtClean="0"/>
              <a:t>Ejemplo de </a:t>
            </a:r>
            <a:r>
              <a:rPr lang="es-ES" dirty="0" err="1" smtClean="0"/>
              <a:t>select</a:t>
            </a:r>
            <a:r>
              <a:rPr lang="es-ES" dirty="0" smtClean="0"/>
              <a:t>/</a:t>
            </a:r>
            <a:r>
              <a:rPr lang="es-ES" dirty="0" err="1" smtClean="0"/>
              <a:t>options</a:t>
            </a:r>
            <a:endParaRPr lang="es-ES" dirty="0"/>
          </a:p>
        </p:txBody>
      </p:sp>
      <p:sp>
        <p:nvSpPr>
          <p:cNvPr id="4" name="Rectángulo 3"/>
          <p:cNvSpPr/>
          <p:nvPr/>
        </p:nvSpPr>
        <p:spPr>
          <a:xfrm>
            <a:off x="872849" y="1593023"/>
            <a:ext cx="494485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noProof="1" smtClean="0"/>
              <a:t>$scope.provincias=[</a:t>
            </a:r>
          </a:p>
          <a:p>
            <a:pPr lvl="1"/>
            <a:r>
              <a:rPr lang="es-ES" noProof="1" smtClean="0"/>
              <a:t>{idProvincia:2, nombre:"Castellón"},</a:t>
            </a:r>
          </a:p>
          <a:p>
            <a:pPr lvl="1"/>
            <a:r>
              <a:rPr lang="es-ES" noProof="1" smtClean="0"/>
              <a:t>{idProvincia:3, nombre:"Alicante"},</a:t>
            </a:r>
          </a:p>
          <a:p>
            <a:pPr lvl="1"/>
            <a:r>
              <a:rPr lang="es-ES" noProof="1" smtClean="0"/>
              <a:t>{idProvincia:1, nombre:"Valencia"},</a:t>
            </a:r>
          </a:p>
          <a:p>
            <a:pPr lvl="1"/>
            <a:r>
              <a:rPr lang="es-ES" noProof="1" smtClean="0"/>
              <a:t>{idProvincia:7, nombre:"Teruel"},  </a:t>
            </a:r>
          </a:p>
          <a:p>
            <a:pPr lvl="1"/>
            <a:r>
              <a:rPr lang="es-ES" noProof="1" smtClean="0"/>
              <a:t>{dProvincia:5, nombre:"Tarragona"}</a:t>
            </a:r>
          </a:p>
          <a:p>
            <a:r>
              <a:rPr lang="es-ES" noProof="1" smtClean="0"/>
              <a:t>];</a:t>
            </a:r>
          </a:p>
          <a:p>
            <a:r>
              <a:rPr lang="es-ES" noProof="1" smtClean="0"/>
              <a:t>$scope.miProvinciaSeleccionada=null</a:t>
            </a:r>
            <a:endParaRPr lang="es-ES" noProof="1"/>
          </a:p>
        </p:txBody>
      </p:sp>
      <p:sp>
        <p:nvSpPr>
          <p:cNvPr id="6" name="Rectángulo 5"/>
          <p:cNvSpPr/>
          <p:nvPr/>
        </p:nvSpPr>
        <p:spPr>
          <a:xfrm>
            <a:off x="1172816" y="4254346"/>
            <a:ext cx="612913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indent="-457200"/>
            <a:r>
              <a:rPr lang="es-ES" noProof="1" smtClean="0"/>
              <a:t>&lt;select ng-model = "miProvinciaSeleccionada"</a:t>
            </a:r>
            <a:br>
              <a:rPr lang="es-ES" noProof="1" smtClean="0"/>
            </a:br>
            <a:r>
              <a:rPr lang="es-ES" noProof="1" smtClean="0"/>
              <a:t>ng-options = "provincia as provincia.nombre for provincia in provincias track by provincia.idProvincia"&gt;</a:t>
            </a:r>
          </a:p>
          <a:p>
            <a:pPr lvl="1"/>
            <a:r>
              <a:rPr lang="es-ES" noProof="1" smtClean="0"/>
              <a:t>&lt;option value=""&gt;--Elige opcion--&lt;/option&gt;</a:t>
            </a:r>
          </a:p>
          <a:p>
            <a:r>
              <a:rPr lang="es-ES" noProof="1" smtClean="0"/>
              <a:t>&lt;/select&gt;</a:t>
            </a:r>
            <a:endParaRPr lang="es-ES" noProof="1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1043" y="1828647"/>
            <a:ext cx="1573901" cy="1600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544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628649" y="365127"/>
            <a:ext cx="7432779" cy="638174"/>
          </a:xfrm>
        </p:spPr>
        <p:txBody>
          <a:bodyPr>
            <a:normAutofit/>
          </a:bodyPr>
          <a:lstStyle/>
          <a:p>
            <a:pPr algn="ctr"/>
            <a:r>
              <a:rPr lang="es-ES" dirty="0" smtClean="0"/>
              <a:t>Formularios: validación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061429" y="253114"/>
            <a:ext cx="750188" cy="750188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1518980" y="1842247"/>
            <a:ext cx="6896703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noProof="1" smtClean="0"/>
              <a:t>ng-required</a:t>
            </a:r>
            <a:r>
              <a:rPr lang="en-US" dirty="0" smtClean="0"/>
              <a:t>: valor </a:t>
            </a:r>
            <a:r>
              <a:rPr lang="es-ES" dirty="0" smtClean="0"/>
              <a:t>booleano: cuando es </a:t>
            </a:r>
            <a:r>
              <a:rPr lang="en-US" dirty="0" smtClean="0"/>
              <a:t>true </a:t>
            </a:r>
            <a:r>
              <a:rPr lang="es-ES" dirty="0" smtClean="0"/>
              <a:t>marca un campo como obligatorio.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noProof="1" smtClean="0"/>
              <a:t>ng-maxlength</a:t>
            </a:r>
            <a:r>
              <a:rPr lang="en-US" dirty="0" smtClean="0"/>
              <a:t>: </a:t>
            </a:r>
            <a:r>
              <a:rPr lang="es-ES" dirty="0" smtClean="0"/>
              <a:t>indica el número máximo de caracteres permitidos en un campo</a:t>
            </a:r>
            <a:r>
              <a:rPr lang="en-US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noProof="1" smtClean="0"/>
              <a:t>ng-minlength</a:t>
            </a:r>
            <a:r>
              <a:rPr lang="en-US" dirty="0" smtClean="0"/>
              <a:t>:</a:t>
            </a:r>
            <a:r>
              <a:rPr lang="en-US" dirty="0"/>
              <a:t> : </a:t>
            </a:r>
            <a:r>
              <a:rPr lang="es-ES" dirty="0"/>
              <a:t>indica el número </a:t>
            </a:r>
            <a:r>
              <a:rPr lang="es-ES" dirty="0" smtClean="0"/>
              <a:t>mínimo de </a:t>
            </a:r>
            <a:r>
              <a:rPr lang="es-ES" dirty="0"/>
              <a:t>caracteres permitidos en un campo</a:t>
            </a:r>
            <a:r>
              <a:rPr lang="en-US" dirty="0" smtClean="0"/>
              <a:t>.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noProof="1" smtClean="0"/>
              <a:t>ng-pattern</a:t>
            </a:r>
            <a:r>
              <a:rPr lang="en-US" dirty="0" smtClean="0"/>
              <a:t>: </a:t>
            </a:r>
            <a:r>
              <a:rPr lang="es-ES" dirty="0" smtClean="0"/>
              <a:t>Valida un campo frente a una expresión regular </a:t>
            </a:r>
            <a:r>
              <a:rPr lang="en-US" dirty="0" smtClean="0"/>
              <a:t>(regex).</a:t>
            </a:r>
            <a:endParaRPr lang="es-ES" dirty="0"/>
          </a:p>
        </p:txBody>
      </p:sp>
      <p:sp>
        <p:nvSpPr>
          <p:cNvPr id="7" name="CuadroTexto 6"/>
          <p:cNvSpPr txBox="1"/>
          <p:nvPr/>
        </p:nvSpPr>
        <p:spPr>
          <a:xfrm>
            <a:off x="968188" y="1342554"/>
            <a:ext cx="1101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Directivas</a:t>
            </a:r>
            <a:endParaRPr lang="es-ES" dirty="0"/>
          </a:p>
        </p:txBody>
      </p:sp>
      <p:sp>
        <p:nvSpPr>
          <p:cNvPr id="8" name="CuadroTexto 7"/>
          <p:cNvSpPr txBox="1"/>
          <p:nvPr/>
        </p:nvSpPr>
        <p:spPr>
          <a:xfrm>
            <a:off x="1518980" y="4222161"/>
            <a:ext cx="647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form</a:t>
            </a:r>
            <a:endParaRPr lang="en-US" b="1" dirty="0"/>
          </a:p>
        </p:txBody>
      </p:sp>
      <p:sp>
        <p:nvSpPr>
          <p:cNvPr id="9" name="CuadroTexto 8"/>
          <p:cNvSpPr txBox="1"/>
          <p:nvPr/>
        </p:nvSpPr>
        <p:spPr>
          <a:xfrm>
            <a:off x="2309961" y="4222161"/>
            <a:ext cx="585596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la propia etiqueta HTML es además una directiva Angular</a:t>
            </a:r>
          </a:p>
          <a:p>
            <a:r>
              <a:rPr lang="es-ES" dirty="0" smtClean="0"/>
              <a:t>Instancia automáticamente un controlador </a:t>
            </a:r>
            <a:r>
              <a:rPr lang="es-ES" i="1" noProof="1" smtClean="0"/>
              <a:t>FormController</a:t>
            </a:r>
            <a:r>
              <a:rPr lang="es-ES" dirty="0" smtClean="0"/>
              <a:t>,</a:t>
            </a:r>
          </a:p>
          <a:p>
            <a:r>
              <a:rPr lang="es-ES" dirty="0" smtClean="0"/>
              <a:t>que registra todos los controles del formulario y sus estados.</a:t>
            </a:r>
          </a:p>
          <a:p>
            <a:r>
              <a:rPr lang="es-ES" dirty="0" smtClean="0"/>
              <a:t>Si el formulario tiene nombre (atributo </a:t>
            </a:r>
            <a:r>
              <a:rPr lang="en-US" i="1" dirty="0" smtClean="0"/>
              <a:t>name</a:t>
            </a:r>
            <a:r>
              <a:rPr lang="es-ES" dirty="0" smtClean="0"/>
              <a:t>)</a:t>
            </a:r>
          </a:p>
          <a:p>
            <a:r>
              <a:rPr lang="es-ES" dirty="0" smtClean="0"/>
              <a:t>la instancia se registra en $</a:t>
            </a:r>
            <a:r>
              <a:rPr lang="en-US" i="1" dirty="0" smtClean="0"/>
              <a:t>scope</a:t>
            </a:r>
            <a:r>
              <a:rPr lang="es-ES" dirty="0" smtClean="0"/>
              <a:t> con ese nombre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4436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628649" y="365127"/>
            <a:ext cx="7432779" cy="638174"/>
          </a:xfrm>
        </p:spPr>
        <p:txBody>
          <a:bodyPr>
            <a:normAutofit/>
          </a:bodyPr>
          <a:lstStyle/>
          <a:p>
            <a:pPr algn="ctr"/>
            <a:r>
              <a:rPr lang="es-ES" dirty="0" smtClean="0"/>
              <a:t>Validación: propiedades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061429" y="253114"/>
            <a:ext cx="750188" cy="750188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>
            <a:off x="1116678" y="1331043"/>
            <a:ext cx="6737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La instanciación automática del controlador </a:t>
            </a:r>
            <a:r>
              <a:rPr lang="es-ES" dirty="0" err="1"/>
              <a:t>FormController</a:t>
            </a:r>
            <a:r>
              <a:rPr lang="es-ES" dirty="0" smtClean="0"/>
              <a:t>,</a:t>
            </a:r>
          </a:p>
          <a:p>
            <a:r>
              <a:rPr lang="es-ES" dirty="0" smtClean="0"/>
              <a:t>y su registro </a:t>
            </a:r>
            <a:r>
              <a:rPr lang="es-ES" dirty="0"/>
              <a:t>en $</a:t>
            </a:r>
            <a:r>
              <a:rPr lang="es-ES" dirty="0" err="1"/>
              <a:t>scope</a:t>
            </a:r>
            <a:r>
              <a:rPr lang="es-ES" dirty="0"/>
              <a:t> con </a:t>
            </a:r>
            <a:r>
              <a:rPr lang="es-ES" dirty="0" smtClean="0"/>
              <a:t>el nombre del formulario</a:t>
            </a:r>
            <a:br>
              <a:rPr lang="es-ES" dirty="0" smtClean="0"/>
            </a:br>
            <a:r>
              <a:rPr lang="es-ES" dirty="0" smtClean="0"/>
              <a:t>expone una serie de </a:t>
            </a:r>
            <a:r>
              <a:rPr lang="es-ES" b="1" dirty="0" smtClean="0"/>
              <a:t>propiedades</a:t>
            </a:r>
            <a:r>
              <a:rPr lang="es-ES" dirty="0" smtClean="0"/>
              <a:t> tanto de este como de sus controles</a:t>
            </a: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1393705" y="4299790"/>
            <a:ext cx="66677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$valid</a:t>
            </a:r>
            <a:r>
              <a:rPr lang="en-US" dirty="0" smtClean="0"/>
              <a:t> :</a:t>
            </a:r>
            <a:r>
              <a:rPr lang="es-ES" dirty="0" smtClean="0"/>
              <a:t> true si se cumplen las condiciones impuestas por la directivas</a:t>
            </a:r>
          </a:p>
          <a:p>
            <a:r>
              <a:rPr lang="en-US" b="1" dirty="0" smtClean="0"/>
              <a:t>$invalid</a:t>
            </a:r>
            <a:r>
              <a:rPr lang="en-US" dirty="0" smtClean="0"/>
              <a:t> : </a:t>
            </a:r>
            <a:r>
              <a:rPr lang="es-ES" dirty="0"/>
              <a:t>es el opuesto al </a:t>
            </a:r>
            <a:r>
              <a:rPr lang="es-ES" dirty="0" smtClean="0"/>
              <a:t>anterior</a:t>
            </a:r>
            <a:endParaRPr lang="es-ES" dirty="0"/>
          </a:p>
        </p:txBody>
      </p:sp>
      <p:sp>
        <p:nvSpPr>
          <p:cNvPr id="6" name="Rectángulo 5"/>
          <p:cNvSpPr/>
          <p:nvPr/>
        </p:nvSpPr>
        <p:spPr>
          <a:xfrm>
            <a:off x="1344836" y="2370764"/>
            <a:ext cx="498970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s-ES" b="1" dirty="0"/>
              <a:t>$</a:t>
            </a:r>
            <a:r>
              <a:rPr lang="es-ES" altLang="es-ES" b="1" noProof="1" smtClean="0"/>
              <a:t>pristine</a:t>
            </a:r>
            <a:r>
              <a:rPr lang="en-US" altLang="es-ES" b="1" dirty="0" smtClean="0"/>
              <a:t> </a:t>
            </a:r>
            <a:r>
              <a:rPr lang="en-US" altLang="es-ES" dirty="0"/>
              <a:t>: </a:t>
            </a:r>
            <a:r>
              <a:rPr lang="es-ES" altLang="es-ES" dirty="0"/>
              <a:t>true si el usuario aún no ha interaccionado con el formulario o control</a:t>
            </a:r>
          </a:p>
          <a:p>
            <a:r>
              <a:rPr lang="en-US" b="1" dirty="0"/>
              <a:t>$dirty</a:t>
            </a:r>
            <a:r>
              <a:rPr lang="en-US" dirty="0"/>
              <a:t> : </a:t>
            </a:r>
            <a:r>
              <a:rPr lang="es-ES" dirty="0" smtClean="0"/>
              <a:t>es el opuesto al anterior</a:t>
            </a:r>
            <a:endParaRPr lang="es-ES" dirty="0"/>
          </a:p>
        </p:txBody>
      </p:sp>
      <p:sp>
        <p:nvSpPr>
          <p:cNvPr id="10" name="CuadroTexto 9"/>
          <p:cNvSpPr txBox="1"/>
          <p:nvPr/>
        </p:nvSpPr>
        <p:spPr>
          <a:xfrm>
            <a:off x="2139163" y="3384954"/>
            <a:ext cx="66724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Estas propiedades permiten no mostrar mensajes de validación hasta que el usuario ha comenzado a rellenar el formulario </a:t>
            </a:r>
            <a:endParaRPr lang="es-ES" dirty="0"/>
          </a:p>
        </p:txBody>
      </p:sp>
      <p:sp>
        <p:nvSpPr>
          <p:cNvPr id="11" name="CuadroTexto 10"/>
          <p:cNvSpPr txBox="1"/>
          <p:nvPr/>
        </p:nvSpPr>
        <p:spPr>
          <a:xfrm>
            <a:off x="2139163" y="5214626"/>
            <a:ext cx="61173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Estas propiedades permiten determinar la validez de cualquier control para hacer visibles o no los correspondientes mensajes, e.g utilizando la directiva </a:t>
            </a:r>
            <a:r>
              <a:rPr lang="es-ES" dirty="0" err="1" smtClean="0"/>
              <a:t>ngShow</a:t>
            </a:r>
            <a:r>
              <a:rPr lang="es-ES" dirty="0" smtClean="0"/>
              <a:t>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54342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628649" y="365127"/>
            <a:ext cx="7432779" cy="638174"/>
          </a:xfrm>
        </p:spPr>
        <p:txBody>
          <a:bodyPr>
            <a:normAutofit/>
          </a:bodyPr>
          <a:lstStyle/>
          <a:p>
            <a:pPr algn="ctr"/>
            <a:r>
              <a:rPr lang="es-ES" dirty="0" smtClean="0"/>
              <a:t>Validación: momento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061429" y="253114"/>
            <a:ext cx="750188" cy="750188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806363" y="1377034"/>
            <a:ext cx="75213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smtClean="0"/>
              <a:t>Inicialmente </a:t>
            </a:r>
            <a:r>
              <a:rPr lang="es-ES" dirty="0" err="1" smtClean="0"/>
              <a:t>ng-model</a:t>
            </a:r>
            <a:r>
              <a:rPr lang="es-ES" dirty="0" smtClean="0"/>
              <a:t> vincula el proceso de validación con el evento </a:t>
            </a:r>
            <a:r>
              <a:rPr lang="es-ES" dirty="0" err="1"/>
              <a:t>keydown</a:t>
            </a:r>
            <a:endParaRPr lang="es-ES" dirty="0"/>
          </a:p>
        </p:txBody>
      </p:sp>
      <p:sp>
        <p:nvSpPr>
          <p:cNvPr id="7" name="CuadroTexto 6"/>
          <p:cNvSpPr txBox="1"/>
          <p:nvPr/>
        </p:nvSpPr>
        <p:spPr>
          <a:xfrm>
            <a:off x="806363" y="2120098"/>
            <a:ext cx="42734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Es posible modificar estas circunstancias mediante la directiva </a:t>
            </a:r>
            <a:r>
              <a:rPr lang="es-ES" dirty="0" err="1"/>
              <a:t>ng-model-options</a:t>
            </a:r>
            <a:endParaRPr lang="es-ES" dirty="0"/>
          </a:p>
        </p:txBody>
      </p:sp>
      <p:sp>
        <p:nvSpPr>
          <p:cNvPr id="8" name="CuadroTexto 7"/>
          <p:cNvSpPr txBox="1"/>
          <p:nvPr/>
        </p:nvSpPr>
        <p:spPr>
          <a:xfrm>
            <a:off x="5750848" y="2120097"/>
            <a:ext cx="25768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objeto entre cuyas propiedades está</a:t>
            </a:r>
            <a:endParaRPr lang="es-ES" dirty="0"/>
          </a:p>
        </p:txBody>
      </p:sp>
      <p:sp>
        <p:nvSpPr>
          <p:cNvPr id="13" name="Rectángulo 12"/>
          <p:cNvSpPr/>
          <p:nvPr/>
        </p:nvSpPr>
        <p:spPr>
          <a:xfrm>
            <a:off x="5839492" y="2849698"/>
            <a:ext cx="11226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err="1"/>
              <a:t>updateOn</a:t>
            </a:r>
            <a:endParaRPr lang="es-ES" dirty="0"/>
          </a:p>
        </p:txBody>
      </p:sp>
      <p:sp>
        <p:nvSpPr>
          <p:cNvPr id="14" name="CuadroTexto 13"/>
          <p:cNvSpPr txBox="1"/>
          <p:nvPr/>
        </p:nvSpPr>
        <p:spPr>
          <a:xfrm>
            <a:off x="1034266" y="3272764"/>
            <a:ext cx="44906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permite indicar que evento / eventos quedan vinculados con el proceso de validación</a:t>
            </a:r>
            <a:endParaRPr lang="es-ES" dirty="0"/>
          </a:p>
        </p:txBody>
      </p:sp>
      <p:cxnSp>
        <p:nvCxnSpPr>
          <p:cNvPr id="16" name="Conector angular 15"/>
          <p:cNvCxnSpPr>
            <a:stCxn id="13" idx="3"/>
            <a:endCxn id="14" idx="3"/>
          </p:cNvCxnSpPr>
          <p:nvPr/>
        </p:nvCxnSpPr>
        <p:spPr>
          <a:xfrm flipH="1">
            <a:off x="5524901" y="3034364"/>
            <a:ext cx="1437206" cy="561566"/>
          </a:xfrm>
          <a:prstGeom prst="bentConnector3">
            <a:avLst>
              <a:gd name="adj1" fmla="val -1590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ángulo 19"/>
          <p:cNvSpPr/>
          <p:nvPr/>
        </p:nvSpPr>
        <p:spPr>
          <a:xfrm>
            <a:off x="3539054" y="4228445"/>
            <a:ext cx="4273618" cy="64633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s-ES" dirty="0"/>
              <a:t>&lt;input </a:t>
            </a:r>
            <a:r>
              <a:rPr lang="es-ES" dirty="0" err="1"/>
              <a:t>type</a:t>
            </a:r>
            <a:r>
              <a:rPr lang="es-ES" dirty="0"/>
              <a:t>="</a:t>
            </a:r>
            <a:r>
              <a:rPr lang="es-ES" dirty="0" err="1"/>
              <a:t>text</a:t>
            </a:r>
            <a:r>
              <a:rPr lang="es-ES" dirty="0"/>
              <a:t>" </a:t>
            </a:r>
            <a:r>
              <a:rPr lang="es-ES" dirty="0" err="1"/>
              <a:t>ng-model</a:t>
            </a:r>
            <a:r>
              <a:rPr lang="es-ES" dirty="0"/>
              <a:t>="</a:t>
            </a:r>
            <a:r>
              <a:rPr lang="es-ES" dirty="0" err="1"/>
              <a:t>firstname</a:t>
            </a:r>
            <a:r>
              <a:rPr lang="es-ES" dirty="0"/>
              <a:t>" </a:t>
            </a:r>
            <a:r>
              <a:rPr lang="es-ES" dirty="0" err="1"/>
              <a:t>ng-model-options</a:t>
            </a:r>
            <a:r>
              <a:rPr lang="es-ES" dirty="0" smtClean="0"/>
              <a:t>=" {</a:t>
            </a:r>
            <a:r>
              <a:rPr lang="es-ES" dirty="0" err="1"/>
              <a:t>updateOn</a:t>
            </a:r>
            <a:r>
              <a:rPr lang="es-ES" dirty="0"/>
              <a:t>: '</a:t>
            </a:r>
            <a:r>
              <a:rPr lang="es-ES" dirty="0" err="1"/>
              <a:t>blur</a:t>
            </a:r>
            <a:r>
              <a:rPr lang="es-ES" dirty="0"/>
              <a:t>'}" /&gt;</a:t>
            </a:r>
          </a:p>
        </p:txBody>
      </p:sp>
      <p:sp>
        <p:nvSpPr>
          <p:cNvPr id="22" name="Rectángulo 21"/>
          <p:cNvSpPr/>
          <p:nvPr/>
        </p:nvSpPr>
        <p:spPr>
          <a:xfrm>
            <a:off x="2047864" y="5381112"/>
            <a:ext cx="606382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 smtClean="0"/>
              <a:t>La propiedad </a:t>
            </a:r>
            <a:r>
              <a:rPr lang="es-ES" dirty="0" err="1" smtClean="0"/>
              <a:t>debounce</a:t>
            </a:r>
            <a:r>
              <a:rPr lang="es-ES" dirty="0" smtClean="0"/>
              <a:t> permite definir un intervalo en milisegundos antes de la respuesta al evento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82028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628649" y="365127"/>
            <a:ext cx="7432779" cy="638174"/>
          </a:xfrm>
        </p:spPr>
        <p:txBody>
          <a:bodyPr>
            <a:normAutofit/>
          </a:bodyPr>
          <a:lstStyle/>
          <a:p>
            <a:pPr algn="ctr"/>
            <a:r>
              <a:rPr lang="es-ES" dirty="0" smtClean="0"/>
              <a:t>Validación: ejemplo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061429" y="253114"/>
            <a:ext cx="750188" cy="750188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1102105" y="3296445"/>
            <a:ext cx="753035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 smtClean="0"/>
              <a:t>&lt;</a:t>
            </a:r>
            <a:r>
              <a:rPr lang="es-ES" dirty="0" err="1" smtClean="0"/>
              <a:t>span</a:t>
            </a:r>
            <a:r>
              <a:rPr lang="es-ES" dirty="0" smtClean="0"/>
              <a:t> </a:t>
            </a:r>
            <a:r>
              <a:rPr lang="es-ES" dirty="0" err="1"/>
              <a:t>class</a:t>
            </a:r>
            <a:r>
              <a:rPr lang="es-ES" dirty="0"/>
              <a:t>="error-</a:t>
            </a:r>
            <a:r>
              <a:rPr lang="es-ES" dirty="0" err="1"/>
              <a:t>message</a:t>
            </a:r>
            <a:r>
              <a:rPr lang="es-ES" dirty="0" smtClean="0"/>
              <a:t>"</a:t>
            </a:r>
            <a:br>
              <a:rPr lang="es-ES" dirty="0" smtClean="0"/>
            </a:br>
            <a:r>
              <a:rPr lang="es-ES" dirty="0" err="1" smtClean="0">
                <a:solidFill>
                  <a:srgbClr val="C00000"/>
                </a:solidFill>
              </a:rPr>
              <a:t>ng</a:t>
            </a:r>
            <a:r>
              <a:rPr lang="es-ES" dirty="0" smtClean="0">
                <a:solidFill>
                  <a:srgbClr val="C00000"/>
                </a:solidFill>
              </a:rPr>
              <a:t>-show</a:t>
            </a:r>
            <a:r>
              <a:rPr lang="es-ES" dirty="0">
                <a:solidFill>
                  <a:srgbClr val="C00000"/>
                </a:solidFill>
              </a:rPr>
              <a:t>="myform.</a:t>
            </a:r>
            <a:r>
              <a:rPr lang="es-ES" dirty="0" err="1">
                <a:solidFill>
                  <a:srgbClr val="C00000"/>
                </a:solidFill>
              </a:rPr>
              <a:t>firstname</a:t>
            </a:r>
            <a:r>
              <a:rPr lang="es-ES" dirty="0">
                <a:solidFill>
                  <a:srgbClr val="C00000"/>
                </a:solidFill>
              </a:rPr>
              <a:t>.$</a:t>
            </a:r>
            <a:r>
              <a:rPr lang="es-ES" dirty="0" err="1" smtClean="0">
                <a:solidFill>
                  <a:srgbClr val="C00000"/>
                </a:solidFill>
              </a:rPr>
              <a:t>dirty</a:t>
            </a:r>
            <a:r>
              <a:rPr lang="es-ES" dirty="0" smtClean="0">
                <a:solidFill>
                  <a:srgbClr val="C00000"/>
                </a:solidFill>
              </a:rPr>
              <a:t> &amp;&amp; </a:t>
            </a:r>
            <a:r>
              <a:rPr lang="es-ES" dirty="0">
                <a:solidFill>
                  <a:srgbClr val="C00000"/>
                </a:solidFill>
              </a:rPr>
              <a:t>myform.</a:t>
            </a:r>
            <a:r>
              <a:rPr lang="es-ES" dirty="0" err="1">
                <a:solidFill>
                  <a:srgbClr val="C00000"/>
                </a:solidFill>
              </a:rPr>
              <a:t>firstname</a:t>
            </a:r>
            <a:r>
              <a:rPr lang="es-ES" dirty="0">
                <a:solidFill>
                  <a:srgbClr val="C00000"/>
                </a:solidFill>
              </a:rPr>
              <a:t>.$</a:t>
            </a:r>
            <a:r>
              <a:rPr lang="es-ES" dirty="0" err="1">
                <a:solidFill>
                  <a:srgbClr val="C00000"/>
                </a:solidFill>
              </a:rPr>
              <a:t>error.required</a:t>
            </a:r>
            <a:r>
              <a:rPr lang="es-ES" dirty="0" smtClean="0">
                <a:solidFill>
                  <a:srgbClr val="C00000"/>
                </a:solidFill>
              </a:rPr>
              <a:t>"</a:t>
            </a:r>
            <a:r>
              <a:rPr lang="es-ES" dirty="0" smtClean="0"/>
              <a:t>&gt;</a:t>
            </a:r>
            <a:br>
              <a:rPr lang="es-ES" dirty="0" smtClean="0"/>
            </a:br>
            <a:r>
              <a:rPr lang="es-ES" dirty="0" smtClean="0"/>
              <a:t>El </a:t>
            </a:r>
            <a:r>
              <a:rPr lang="es-ES" dirty="0"/>
              <a:t>nombre es obligatorio</a:t>
            </a:r>
            <a:r>
              <a:rPr lang="es-ES" dirty="0" smtClean="0"/>
              <a:t>&lt;/</a:t>
            </a:r>
            <a:r>
              <a:rPr lang="es-ES" dirty="0" err="1" smtClean="0"/>
              <a:t>span</a:t>
            </a:r>
            <a:r>
              <a:rPr lang="es-ES" dirty="0" smtClean="0"/>
              <a:t>&gt;</a:t>
            </a:r>
            <a:endParaRPr lang="es-ES" dirty="0"/>
          </a:p>
        </p:txBody>
      </p:sp>
      <p:sp>
        <p:nvSpPr>
          <p:cNvPr id="7" name="Rectángulo 6"/>
          <p:cNvSpPr/>
          <p:nvPr/>
        </p:nvSpPr>
        <p:spPr>
          <a:xfrm>
            <a:off x="1136128" y="2286880"/>
            <a:ext cx="69804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/>
              <a:t>&lt;input </a:t>
            </a:r>
            <a:r>
              <a:rPr lang="es-ES" dirty="0" err="1"/>
              <a:t>type</a:t>
            </a:r>
            <a:r>
              <a:rPr lang="es-ES" dirty="0"/>
              <a:t>="</a:t>
            </a:r>
            <a:r>
              <a:rPr lang="es-ES" dirty="0" err="1"/>
              <a:t>text</a:t>
            </a:r>
            <a:r>
              <a:rPr lang="es-ES" dirty="0"/>
              <a:t>" id="</a:t>
            </a:r>
            <a:r>
              <a:rPr lang="es-ES" dirty="0" err="1"/>
              <a:t>firstname</a:t>
            </a:r>
            <a:r>
              <a:rPr lang="es-ES" dirty="0"/>
              <a:t>" </a:t>
            </a:r>
            <a:r>
              <a:rPr lang="es-ES" dirty="0" err="1"/>
              <a:t>name</a:t>
            </a:r>
            <a:r>
              <a:rPr lang="es-ES" dirty="0"/>
              <a:t>="</a:t>
            </a:r>
            <a:r>
              <a:rPr lang="es-ES" dirty="0" err="1"/>
              <a:t>firstname</a:t>
            </a:r>
            <a:r>
              <a:rPr lang="es-ES" dirty="0"/>
              <a:t>"</a:t>
            </a:r>
          </a:p>
          <a:p>
            <a:r>
              <a:rPr lang="es-ES" dirty="0" err="1">
                <a:solidFill>
                  <a:srgbClr val="C00000"/>
                </a:solidFill>
              </a:rPr>
              <a:t>ng-model</a:t>
            </a:r>
            <a:r>
              <a:rPr lang="es-ES" dirty="0">
                <a:solidFill>
                  <a:srgbClr val="C00000"/>
                </a:solidFill>
              </a:rPr>
              <a:t>="</a:t>
            </a:r>
            <a:r>
              <a:rPr lang="es-ES" dirty="0" err="1">
                <a:solidFill>
                  <a:srgbClr val="C00000"/>
                </a:solidFill>
              </a:rPr>
              <a:t>user.firstname</a:t>
            </a:r>
            <a:r>
              <a:rPr lang="es-ES" dirty="0">
                <a:solidFill>
                  <a:srgbClr val="C00000"/>
                </a:solidFill>
              </a:rPr>
              <a:t>" </a:t>
            </a:r>
            <a:r>
              <a:rPr lang="es-ES" dirty="0" err="1">
                <a:solidFill>
                  <a:srgbClr val="C00000"/>
                </a:solidFill>
              </a:rPr>
              <a:t>ng-required</a:t>
            </a:r>
            <a:r>
              <a:rPr lang="es-ES" dirty="0">
                <a:solidFill>
                  <a:srgbClr val="C00000"/>
                </a:solidFill>
              </a:rPr>
              <a:t>="true" </a:t>
            </a:r>
            <a:r>
              <a:rPr lang="es-ES" dirty="0" err="1">
                <a:solidFill>
                  <a:srgbClr val="C00000"/>
                </a:solidFill>
              </a:rPr>
              <a:t>ng-minlength</a:t>
            </a:r>
            <a:r>
              <a:rPr lang="es-ES" dirty="0">
                <a:solidFill>
                  <a:srgbClr val="C00000"/>
                </a:solidFill>
              </a:rPr>
              <a:t>="2"</a:t>
            </a:r>
            <a:r>
              <a:rPr lang="es-ES" dirty="0"/>
              <a:t>&gt;</a:t>
            </a:r>
          </a:p>
        </p:txBody>
      </p:sp>
      <p:sp>
        <p:nvSpPr>
          <p:cNvPr id="8" name="Rectángulo 7"/>
          <p:cNvSpPr/>
          <p:nvPr/>
        </p:nvSpPr>
        <p:spPr>
          <a:xfrm>
            <a:off x="1102105" y="1422880"/>
            <a:ext cx="35242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/>
              <a:t>&lt;</a:t>
            </a:r>
            <a:r>
              <a:rPr lang="es-ES" dirty="0" err="1"/>
              <a:t>form</a:t>
            </a:r>
            <a:r>
              <a:rPr lang="es-ES" dirty="0"/>
              <a:t> </a:t>
            </a:r>
            <a:r>
              <a:rPr lang="es-ES" dirty="0" err="1"/>
              <a:t>name</a:t>
            </a:r>
            <a:r>
              <a:rPr lang="es-ES" dirty="0"/>
              <a:t>="</a:t>
            </a:r>
            <a:r>
              <a:rPr lang="es-ES" dirty="0" err="1"/>
              <a:t>myform</a:t>
            </a:r>
            <a:r>
              <a:rPr lang="es-ES" dirty="0"/>
              <a:t>" </a:t>
            </a:r>
            <a:r>
              <a:rPr lang="es-ES" dirty="0" err="1"/>
              <a:t>novalidate</a:t>
            </a:r>
            <a:r>
              <a:rPr lang="es-ES" dirty="0"/>
              <a:t>&gt;</a:t>
            </a:r>
          </a:p>
        </p:txBody>
      </p:sp>
      <p:sp>
        <p:nvSpPr>
          <p:cNvPr id="12" name="CuadroTexto 11"/>
          <p:cNvSpPr txBox="1"/>
          <p:nvPr/>
        </p:nvSpPr>
        <p:spPr>
          <a:xfrm>
            <a:off x="5687552" y="1277315"/>
            <a:ext cx="25958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Anulamos la validación estándar HTML5</a:t>
            </a:r>
            <a:endParaRPr lang="es-ES" dirty="0"/>
          </a:p>
        </p:txBody>
      </p:sp>
      <p:cxnSp>
        <p:nvCxnSpPr>
          <p:cNvPr id="14" name="Conector recto de flecha 13"/>
          <p:cNvCxnSpPr>
            <a:stCxn id="12" idx="1"/>
            <a:endCxn id="8" idx="3"/>
          </p:cNvCxnSpPr>
          <p:nvPr/>
        </p:nvCxnSpPr>
        <p:spPr>
          <a:xfrm flipH="1">
            <a:off x="4626340" y="1600481"/>
            <a:ext cx="1061212" cy="70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uadroTexto 14"/>
          <p:cNvSpPr txBox="1"/>
          <p:nvPr/>
        </p:nvSpPr>
        <p:spPr>
          <a:xfrm>
            <a:off x="2554389" y="4787154"/>
            <a:ext cx="60780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Para cada directiva de validación existe una propiedad $error que tomara un valor true o false según las circunstancias</a:t>
            </a:r>
            <a:endParaRPr lang="es-ES" dirty="0"/>
          </a:p>
        </p:txBody>
      </p:sp>
      <p:cxnSp>
        <p:nvCxnSpPr>
          <p:cNvPr id="17" name="Conector recto de flecha 16"/>
          <p:cNvCxnSpPr>
            <a:stCxn id="15" idx="0"/>
          </p:cNvCxnSpPr>
          <p:nvPr/>
        </p:nvCxnSpPr>
        <p:spPr>
          <a:xfrm flipV="1">
            <a:off x="5593424" y="3965349"/>
            <a:ext cx="1358149" cy="8218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9673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1905802" y="425196"/>
            <a:ext cx="7036067" cy="638174"/>
          </a:xfrm>
        </p:spPr>
        <p:txBody>
          <a:bodyPr>
            <a:normAutofit fontScale="90000"/>
          </a:bodyPr>
          <a:lstStyle/>
          <a:p>
            <a:pPr algn="r"/>
            <a:r>
              <a:rPr lang="es-ES" dirty="0" smtClean="0"/>
              <a:t>Práctica: validación de formularios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5668" y="1547312"/>
            <a:ext cx="5014352" cy="453802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930838" y="1691964"/>
            <a:ext cx="279725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Realizamos un formulario con: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smtClean="0"/>
              <a:t>los campos Nombre y Apellido obligatorios y de un mínimo de 2 caracteres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smtClean="0"/>
              <a:t>el campo Teléfono de exactamente 9 caracteres </a:t>
            </a:r>
            <a:r>
              <a:rPr lang="es-ES" dirty="0"/>
              <a:t>exclusivamente numéricos</a:t>
            </a:r>
            <a:r>
              <a:rPr lang="es-ES" dirty="0" smtClean="0"/>
              <a:t>:</a:t>
            </a:r>
            <a:br>
              <a:rPr lang="es-ES" dirty="0" smtClean="0"/>
            </a:br>
            <a:r>
              <a:rPr lang="es-ES" dirty="0" err="1" smtClean="0"/>
              <a:t>ng-pattern</a:t>
            </a:r>
            <a:r>
              <a:rPr lang="es-ES" dirty="0" smtClean="0"/>
              <a:t> = "/^\</a:t>
            </a:r>
            <a:r>
              <a:rPr lang="es-ES" dirty="0"/>
              <a:t>d{9}$/"</a:t>
            </a:r>
          </a:p>
        </p:txBody>
      </p:sp>
    </p:spTree>
    <p:extLst>
      <p:ext uri="{BB962C8B-B14F-4D97-AF65-F5344CB8AC3E}">
        <p14:creationId xmlns:p14="http://schemas.microsoft.com/office/powerpoint/2010/main" val="3845710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628649" y="365127"/>
            <a:ext cx="7432779" cy="638174"/>
          </a:xfrm>
        </p:spPr>
        <p:txBody>
          <a:bodyPr>
            <a:normAutofit/>
          </a:bodyPr>
          <a:lstStyle/>
          <a:p>
            <a:pPr algn="ctr"/>
            <a:r>
              <a:rPr lang="es-ES" dirty="0" smtClean="0"/>
              <a:t>Directivas y </a:t>
            </a:r>
            <a:r>
              <a:rPr lang="en-US" dirty="0" smtClean="0"/>
              <a:t>binding</a:t>
            </a:r>
            <a:endParaRPr lang="en-U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061429" y="253114"/>
            <a:ext cx="750188" cy="750188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3034986" y="2081975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" dirty="0" smtClean="0">
                <a:solidFill>
                  <a:srgbClr val="000000"/>
                </a:solidFill>
                <a:latin typeface="Calibri" panose="020F0502020204030204" pitchFamily="34" charset="0"/>
              </a:rPr>
              <a:t>equivale </a:t>
            </a:r>
            <a:r>
              <a:rPr lang="es-ES" dirty="0">
                <a:solidFill>
                  <a:srgbClr val="000000"/>
                </a:solidFill>
                <a:latin typeface="Calibri" panose="020F0502020204030204" pitchFamily="34" charset="0"/>
              </a:rPr>
              <a:t>a las expresiones {{}} pero incluyendo la funcionalidad de </a:t>
            </a:r>
            <a:r>
              <a:rPr lang="bin-NG" dirty="0">
                <a:solidFill>
                  <a:srgbClr val="000000"/>
                </a:solidFill>
                <a:latin typeface="Calibri" panose="020F0502020204030204" pitchFamily="34" charset="0"/>
              </a:rPr>
              <a:t>ngCloak</a:t>
            </a:r>
            <a:endParaRPr lang="es-ES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7" name="Rectángulo 6"/>
          <p:cNvSpPr/>
          <p:nvPr/>
        </p:nvSpPr>
        <p:spPr>
          <a:xfrm>
            <a:off x="1415767" y="2081975"/>
            <a:ext cx="9028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bin-NG" b="1" dirty="0">
                <a:solidFill>
                  <a:srgbClr val="000000"/>
                </a:solidFill>
                <a:latin typeface="Calibri" panose="020F0502020204030204" pitchFamily="34" charset="0"/>
              </a:rPr>
              <a:t>ngBind</a:t>
            </a:r>
            <a:r>
              <a:rPr lang="es-ES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endParaRPr lang="es-ES" dirty="0"/>
          </a:p>
        </p:txBody>
      </p:sp>
      <p:sp>
        <p:nvSpPr>
          <p:cNvPr id="8" name="Rectángulo 7"/>
          <p:cNvSpPr/>
          <p:nvPr/>
        </p:nvSpPr>
        <p:spPr>
          <a:xfrm>
            <a:off x="1623230" y="2820639"/>
            <a:ext cx="30432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bin-NG" dirty="0">
                <a:solidFill>
                  <a:srgbClr val="000000"/>
                </a:solidFill>
                <a:latin typeface="Calibri" panose="020F0502020204030204" pitchFamily="34" charset="0"/>
              </a:rPr>
              <a:t>&lt;span </a:t>
            </a:r>
            <a:r>
              <a:rPr lang="bin-NG" dirty="0">
                <a:solidFill>
                  <a:srgbClr val="FF0000"/>
                </a:solidFill>
                <a:latin typeface="Calibri" panose="020F0502020204030204" pitchFamily="34" charset="0"/>
              </a:rPr>
              <a:t>ng-bind="2+2"</a:t>
            </a:r>
            <a:r>
              <a:rPr lang="bin-NG" dirty="0">
                <a:solidFill>
                  <a:srgbClr val="000000"/>
                </a:solidFill>
                <a:latin typeface="Calibri" panose="020F0502020204030204" pitchFamily="34" charset="0"/>
              </a:rPr>
              <a:t>&gt;&lt;/span&gt;</a:t>
            </a:r>
          </a:p>
        </p:txBody>
      </p:sp>
      <p:sp>
        <p:nvSpPr>
          <p:cNvPr id="12" name="Rectángulo 11"/>
          <p:cNvSpPr/>
          <p:nvPr/>
        </p:nvSpPr>
        <p:spPr>
          <a:xfrm>
            <a:off x="5219957" y="2820639"/>
            <a:ext cx="25366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bin-NG" dirty="0">
                <a:solidFill>
                  <a:srgbClr val="000000"/>
                </a:solidFill>
                <a:latin typeface="Calibri" panose="020F0502020204030204" pitchFamily="34" charset="0"/>
              </a:rPr>
              <a:t>&lt;</a:t>
            </a:r>
            <a:r>
              <a:rPr lang="bin-NG" dirty="0" smtClean="0">
                <a:solidFill>
                  <a:srgbClr val="000000"/>
                </a:solidFill>
                <a:latin typeface="Calibri" panose="020F0502020204030204" pitchFamily="34" charset="0"/>
              </a:rPr>
              <a:t>span&gt;</a:t>
            </a:r>
            <a:r>
              <a:rPr lang="es-ES" dirty="0">
                <a:solidFill>
                  <a:srgbClr val="FF0000"/>
                </a:solidFill>
                <a:latin typeface="Calibri" panose="020F0502020204030204" pitchFamily="34" charset="0"/>
              </a:rPr>
              <a:t>{{</a:t>
            </a:r>
            <a:r>
              <a:rPr lang="bin-NG" dirty="0">
                <a:solidFill>
                  <a:srgbClr val="FF0000"/>
                </a:solidFill>
                <a:latin typeface="Calibri" panose="020F0502020204030204" pitchFamily="34" charset="0"/>
              </a:rPr>
              <a:t>"</a:t>
            </a:r>
            <a:r>
              <a:rPr lang="bin-NG" dirty="0" smtClean="0">
                <a:solidFill>
                  <a:srgbClr val="FF0000"/>
                </a:solidFill>
                <a:latin typeface="Calibri" panose="020F0502020204030204" pitchFamily="34" charset="0"/>
              </a:rPr>
              <a:t>2+2</a:t>
            </a:r>
            <a:r>
              <a:rPr lang="es-ES" dirty="0" smtClean="0">
                <a:solidFill>
                  <a:srgbClr val="FF0000"/>
                </a:solidFill>
                <a:latin typeface="Calibri" panose="020F0502020204030204" pitchFamily="34" charset="0"/>
              </a:rPr>
              <a:t>"}}</a:t>
            </a:r>
            <a:r>
              <a:rPr lang="bin-NG" dirty="0" smtClean="0">
                <a:solidFill>
                  <a:srgbClr val="000000"/>
                </a:solidFill>
                <a:latin typeface="Calibri" panose="020F0502020204030204" pitchFamily="34" charset="0"/>
              </a:rPr>
              <a:t>&lt;/</a:t>
            </a:r>
            <a:r>
              <a:rPr lang="bin-NG" dirty="0">
                <a:solidFill>
                  <a:srgbClr val="000000"/>
                </a:solidFill>
                <a:latin typeface="Calibri" panose="020F0502020204030204" pitchFamily="34" charset="0"/>
              </a:rPr>
              <a:t>span&gt;</a:t>
            </a:r>
          </a:p>
        </p:txBody>
      </p:sp>
      <p:cxnSp>
        <p:nvCxnSpPr>
          <p:cNvPr id="14" name="Conector recto de flecha 13"/>
          <p:cNvCxnSpPr>
            <a:stCxn id="8" idx="3"/>
          </p:cNvCxnSpPr>
          <p:nvPr/>
        </p:nvCxnSpPr>
        <p:spPr>
          <a:xfrm>
            <a:off x="4666435" y="3005305"/>
            <a:ext cx="43121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ángulo 14"/>
          <p:cNvSpPr/>
          <p:nvPr/>
        </p:nvSpPr>
        <p:spPr>
          <a:xfrm>
            <a:off x="1415767" y="3779459"/>
            <a:ext cx="13195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noProof="1" smtClean="0">
                <a:solidFill>
                  <a:srgbClr val="000000"/>
                </a:solidFill>
                <a:latin typeface="Calibri" panose="020F0502020204030204" pitchFamily="34" charset="0"/>
              </a:rPr>
              <a:t>ngBindHtml</a:t>
            </a:r>
            <a:endParaRPr lang="es-ES" b="1" noProof="1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3034986" y="3712629"/>
            <a:ext cx="51315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evalúa la expresión e inserta el HTML resultante de forma segura</a:t>
            </a:r>
            <a:endParaRPr lang="es-ES" dirty="0"/>
          </a:p>
        </p:txBody>
      </p:sp>
      <p:sp>
        <p:nvSpPr>
          <p:cNvPr id="11" name="Rectángulo 10"/>
          <p:cNvSpPr/>
          <p:nvPr/>
        </p:nvSpPr>
        <p:spPr>
          <a:xfrm>
            <a:off x="3034986" y="4544554"/>
            <a:ext cx="48621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bin-NG" dirty="0">
                <a:solidFill>
                  <a:srgbClr val="000000"/>
                </a:solidFill>
                <a:latin typeface="Calibri" panose="020F0502020204030204" pitchFamily="34" charset="0"/>
              </a:rPr>
              <a:t>&lt;span </a:t>
            </a:r>
            <a:r>
              <a:rPr lang="bin-NG" dirty="0">
                <a:solidFill>
                  <a:srgbClr val="FF0000"/>
                </a:solidFill>
                <a:latin typeface="Calibri" panose="020F0502020204030204" pitchFamily="34" charset="0"/>
              </a:rPr>
              <a:t>ng-bind</a:t>
            </a:r>
            <a:r>
              <a:rPr lang="bin-NG" dirty="0" smtClean="0">
                <a:solidFill>
                  <a:srgbClr val="FF0000"/>
                </a:solidFill>
                <a:latin typeface="Calibri" panose="020F0502020204030204" pitchFamily="34" charset="0"/>
              </a:rPr>
              <a:t>="</a:t>
            </a:r>
            <a:r>
              <a:rPr lang="es-ES" dirty="0" smtClean="0">
                <a:solidFill>
                  <a:srgbClr val="FF0000"/>
                </a:solidFill>
                <a:latin typeface="Calibri" panose="020F0502020204030204" pitchFamily="34" charset="0"/>
              </a:rPr>
              <a:t>&lt;b&gt;</a:t>
            </a:r>
            <a:r>
              <a:rPr lang="es-ES" dirty="0" err="1" smtClean="0">
                <a:solidFill>
                  <a:srgbClr val="FF0000"/>
                </a:solidFill>
                <a:latin typeface="Calibri" panose="020F0502020204030204" pitchFamily="34" charset="0"/>
              </a:rPr>
              <a:t>modelElement</a:t>
            </a:r>
            <a:r>
              <a:rPr lang="es-ES" dirty="0" smtClean="0">
                <a:solidFill>
                  <a:srgbClr val="FF0000"/>
                </a:solidFill>
                <a:latin typeface="Calibri" panose="020F0502020204030204" pitchFamily="34" charset="0"/>
              </a:rPr>
              <a:t>&lt;/b&gt;</a:t>
            </a:r>
            <a:r>
              <a:rPr lang="bin-NG" dirty="0" smtClean="0">
                <a:solidFill>
                  <a:srgbClr val="FF0000"/>
                </a:solidFill>
                <a:latin typeface="Calibri" panose="020F0502020204030204" pitchFamily="34" charset="0"/>
              </a:rPr>
              <a:t>"</a:t>
            </a:r>
            <a:r>
              <a:rPr lang="bin-NG" dirty="0" smtClean="0">
                <a:solidFill>
                  <a:srgbClr val="000000"/>
                </a:solidFill>
                <a:latin typeface="Calibri" panose="020F0502020204030204" pitchFamily="34" charset="0"/>
              </a:rPr>
              <a:t>&gt;&lt;/</a:t>
            </a:r>
            <a:r>
              <a:rPr lang="bin-NG" dirty="0">
                <a:solidFill>
                  <a:srgbClr val="000000"/>
                </a:solidFill>
                <a:latin typeface="Calibri" panose="020F0502020204030204" pitchFamily="34" charset="0"/>
              </a:rPr>
              <a:t>span&gt;</a:t>
            </a:r>
          </a:p>
        </p:txBody>
      </p:sp>
    </p:spTree>
    <p:extLst>
      <p:ext uri="{BB962C8B-B14F-4D97-AF65-F5344CB8AC3E}">
        <p14:creationId xmlns:p14="http://schemas.microsoft.com/office/powerpoint/2010/main" val="2076064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Sesiones anteriores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idx="1"/>
          </p:nvPr>
        </p:nvSpPr>
        <p:spPr>
          <a:xfrm>
            <a:off x="1678675" y="1594022"/>
            <a:ext cx="6855726" cy="4904314"/>
          </a:xfrm>
        </p:spPr>
        <p:txBody>
          <a:bodyPr>
            <a:normAutofit/>
          </a:bodyPr>
          <a:lstStyle/>
          <a:p>
            <a:r>
              <a:rPr lang="es-ES" b="1" dirty="0" smtClean="0"/>
              <a:t>Desarrollo imperativo</a:t>
            </a:r>
            <a:endParaRPr lang="es-ES" b="1" noProof="1"/>
          </a:p>
          <a:p>
            <a:pPr lvl="1"/>
            <a:r>
              <a:rPr lang="es-ES" dirty="0"/>
              <a:t>Módulos. </a:t>
            </a:r>
            <a:r>
              <a:rPr lang="en-US" i="1" dirty="0"/>
              <a:t>Controller</a:t>
            </a:r>
            <a:r>
              <a:rPr lang="es-ES" dirty="0"/>
              <a:t>. </a:t>
            </a:r>
          </a:p>
          <a:p>
            <a:pPr lvl="1"/>
            <a:r>
              <a:rPr lang="es-ES" noProof="1" smtClean="0"/>
              <a:t>Servicios. </a:t>
            </a:r>
          </a:p>
          <a:p>
            <a:pPr lvl="2"/>
            <a:r>
              <a:rPr lang="es-ES" noProof="1" smtClean="0"/>
              <a:t>$log</a:t>
            </a:r>
          </a:p>
          <a:p>
            <a:pPr lvl="2"/>
            <a:r>
              <a:rPr lang="es-ES" noProof="1" smtClean="0"/>
              <a:t>$http. AJAX</a:t>
            </a:r>
          </a:p>
          <a:p>
            <a:pPr lvl="1"/>
            <a:r>
              <a:rPr lang="es-ES" noProof="1"/>
              <a:t>Enrutamiento</a:t>
            </a:r>
          </a:p>
          <a:p>
            <a:pPr lvl="2"/>
            <a:r>
              <a:rPr lang="es-ES" dirty="0"/>
              <a:t>modulo </a:t>
            </a:r>
            <a:r>
              <a:rPr lang="es-ES" dirty="0" err="1"/>
              <a:t>ngRoute</a:t>
            </a:r>
            <a:r>
              <a:rPr lang="es-ES" dirty="0"/>
              <a:t>. Directiva </a:t>
            </a:r>
            <a:r>
              <a:rPr lang="es-ES" dirty="0" err="1"/>
              <a:t>ngView</a:t>
            </a:r>
            <a:endParaRPr lang="es-ES" dirty="0"/>
          </a:p>
          <a:p>
            <a:pPr lvl="2"/>
            <a:r>
              <a:rPr lang="es-ES" dirty="0"/>
              <a:t>servicio $</a:t>
            </a:r>
            <a:r>
              <a:rPr lang="es-ES" dirty="0" err="1"/>
              <a:t>location</a:t>
            </a:r>
            <a:endParaRPr lang="es-ES" dirty="0"/>
          </a:p>
          <a:p>
            <a:r>
              <a:rPr lang="es-ES" dirty="0" smtClean="0"/>
              <a:t>[Aplicaciones </a:t>
            </a:r>
            <a:r>
              <a:rPr lang="es-ES" dirty="0"/>
              <a:t>de Angular</a:t>
            </a:r>
          </a:p>
          <a:p>
            <a:pPr lvl="1"/>
            <a:r>
              <a:rPr lang="es-ES" dirty="0"/>
              <a:t>Angular UI / UI </a:t>
            </a:r>
            <a:r>
              <a:rPr lang="es-ES" dirty="0" smtClean="0"/>
              <a:t>Bootstrap]</a:t>
            </a:r>
            <a:endParaRPr lang="es-ES" noProof="1" smtClean="0"/>
          </a:p>
          <a:p>
            <a:pPr lvl="2"/>
            <a:endParaRPr lang="es-ES" dirty="0" smtClean="0"/>
          </a:p>
        </p:txBody>
      </p:sp>
    </p:spTree>
    <p:extLst>
      <p:ext uri="{BB962C8B-B14F-4D97-AF65-F5344CB8AC3E}">
        <p14:creationId xmlns:p14="http://schemas.microsoft.com/office/powerpoint/2010/main" val="265774014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628649" y="365127"/>
            <a:ext cx="7432779" cy="638174"/>
          </a:xfrm>
        </p:spPr>
        <p:txBody>
          <a:bodyPr>
            <a:normAutofit/>
          </a:bodyPr>
          <a:lstStyle/>
          <a:p>
            <a:pPr algn="ctr"/>
            <a:r>
              <a:rPr lang="es-ES" dirty="0" smtClean="0"/>
              <a:t>Evaluación y seguridad</a:t>
            </a:r>
            <a:endParaRPr lang="en-U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061429" y="253114"/>
            <a:ext cx="750188" cy="750188"/>
          </a:xfrm>
          <a:prstGeom prst="rect">
            <a:avLst/>
          </a:prstGeom>
        </p:spPr>
      </p:pic>
      <p:sp>
        <p:nvSpPr>
          <p:cNvPr id="2" name="CuadroTexto 1"/>
          <p:cNvSpPr txBox="1"/>
          <p:nvPr/>
        </p:nvSpPr>
        <p:spPr>
          <a:xfrm>
            <a:off x="1230572" y="1462942"/>
            <a:ext cx="64931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Al evaluar una expresión que incluye HTML (e.g. </a:t>
            </a:r>
            <a:r>
              <a:rPr lang="es-ES" b="1" noProof="1">
                <a:solidFill>
                  <a:srgbClr val="000000"/>
                </a:solidFill>
                <a:latin typeface="Calibri" panose="020F0502020204030204" pitchFamily="34" charset="0"/>
              </a:rPr>
              <a:t>ngBindHtml</a:t>
            </a:r>
            <a:r>
              <a:rPr lang="es-ES" dirty="0" smtClean="0"/>
              <a:t>) Angular fuerza a que se haga de forma segura.</a:t>
            </a:r>
          </a:p>
          <a:p>
            <a:r>
              <a:rPr lang="es-ES" dirty="0" smtClean="0"/>
              <a:t>Esto es especialmente importante si se trata de valores introducidos por el usuario</a:t>
            </a:r>
            <a:endParaRPr lang="es-ES" dirty="0"/>
          </a:p>
        </p:txBody>
      </p:sp>
      <p:sp>
        <p:nvSpPr>
          <p:cNvPr id="5" name="CuadroTexto 4"/>
          <p:cNvSpPr txBox="1"/>
          <p:nvPr/>
        </p:nvSpPr>
        <p:spPr>
          <a:xfrm>
            <a:off x="1241046" y="3972320"/>
            <a:ext cx="68203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Alternativamente, si los valores son seguros, puede evitarse el proceso </a:t>
            </a:r>
            <a:r>
              <a:rPr lang="es-ES" dirty="0"/>
              <a:t>anterior </a:t>
            </a:r>
            <a:r>
              <a:rPr lang="es-ES" dirty="0" smtClean="0"/>
              <a:t>empleando el método </a:t>
            </a:r>
            <a:r>
              <a:rPr lang="es-ES" b="1" i="1" noProof="1" smtClean="0"/>
              <a:t>trustAsHtml() </a:t>
            </a:r>
            <a:r>
              <a:rPr lang="es-ES" dirty="0" smtClean="0"/>
              <a:t>del servicio  </a:t>
            </a:r>
            <a:r>
              <a:rPr lang="es-ES" b="1" i="1" noProof="1" smtClean="0"/>
              <a:t>$sce</a:t>
            </a:r>
            <a:endParaRPr lang="es-ES" dirty="0"/>
          </a:p>
        </p:txBody>
      </p:sp>
      <p:sp>
        <p:nvSpPr>
          <p:cNvPr id="9" name="Rectángulo 8"/>
          <p:cNvSpPr/>
          <p:nvPr/>
        </p:nvSpPr>
        <p:spPr>
          <a:xfrm>
            <a:off x="2304371" y="2994630"/>
            <a:ext cx="574658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/>
              <a:t>El resultado de evaluar la expresión debe ser "saneado" utilizando el servicio $</a:t>
            </a:r>
            <a:r>
              <a:rPr lang="en-US" b="1" i="1" dirty="0"/>
              <a:t>sanitize</a:t>
            </a:r>
            <a:r>
              <a:rPr lang="es-ES" dirty="0"/>
              <a:t>.</a:t>
            </a:r>
          </a:p>
        </p:txBody>
      </p:sp>
      <p:sp>
        <p:nvSpPr>
          <p:cNvPr id="10" name="Rectángulo 9"/>
          <p:cNvSpPr/>
          <p:nvPr/>
        </p:nvSpPr>
        <p:spPr>
          <a:xfrm>
            <a:off x="2304371" y="4950010"/>
            <a:ext cx="37950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/>
              <a:t>$</a:t>
            </a:r>
            <a:r>
              <a:rPr lang="es-ES" dirty="0" err="1"/>
              <a:t>sce.trustAsHtml</a:t>
            </a:r>
            <a:r>
              <a:rPr lang="es-ES" dirty="0" smtClean="0"/>
              <a:t>(&lt;</a:t>
            </a:r>
            <a:r>
              <a:rPr lang="es-ES" dirty="0" err="1" smtClean="0"/>
              <a:t>expresión_HTML</a:t>
            </a:r>
            <a:r>
              <a:rPr lang="es-ES" dirty="0" smtClean="0"/>
              <a:t>&gt;);</a:t>
            </a:r>
            <a:endParaRPr lang="es-ES" dirty="0"/>
          </a:p>
        </p:txBody>
      </p:sp>
      <p:sp>
        <p:nvSpPr>
          <p:cNvPr id="13" name="CuadroTexto 12"/>
          <p:cNvSpPr txBox="1"/>
          <p:nvPr/>
        </p:nvSpPr>
        <p:spPr>
          <a:xfrm>
            <a:off x="2689941" y="5800298"/>
            <a:ext cx="57465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 smtClean="0"/>
              <a:t>Veremos es uso de este servicio en el ejemplo de presentar datos de diversos libros mediante el servicio $http</a:t>
            </a:r>
            <a:endParaRPr lang="es-ES" sz="1600" dirty="0"/>
          </a:p>
        </p:txBody>
      </p:sp>
    </p:spTree>
    <p:extLst>
      <p:ext uri="{BB962C8B-B14F-4D97-AF65-F5344CB8AC3E}">
        <p14:creationId xmlns:p14="http://schemas.microsoft.com/office/powerpoint/2010/main" val="4258019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2241195" y="473323"/>
            <a:ext cx="6197153" cy="638174"/>
          </a:xfrm>
        </p:spPr>
        <p:txBody>
          <a:bodyPr/>
          <a:lstStyle/>
          <a:p>
            <a:r>
              <a:rPr lang="es-ES" dirty="0" smtClean="0"/>
              <a:t>Práctica</a:t>
            </a:r>
            <a:endParaRPr lang="es-ES" dirty="0"/>
          </a:p>
        </p:txBody>
      </p:sp>
      <p:sp>
        <p:nvSpPr>
          <p:cNvPr id="4" name="CuadroTexto 3"/>
          <p:cNvSpPr txBox="1"/>
          <p:nvPr/>
        </p:nvSpPr>
        <p:spPr>
          <a:xfrm>
            <a:off x="1270536" y="1405289"/>
            <a:ext cx="69109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Creamos un menú lateral que permita seleccionar entre distintos libros, empleando textos o elementos gráficos</a:t>
            </a:r>
          </a:p>
          <a:p>
            <a:r>
              <a:rPr lang="es-ES" dirty="0" smtClean="0"/>
              <a:t>Los datos se toman del modelo y se utiliza </a:t>
            </a:r>
            <a:r>
              <a:rPr lang="es-ES" dirty="0" err="1" smtClean="0"/>
              <a:t>ng-repeat</a:t>
            </a:r>
            <a:r>
              <a:rPr lang="es-ES" dirty="0" smtClean="0"/>
              <a:t>.</a:t>
            </a:r>
            <a:br>
              <a:rPr lang="es-ES" dirty="0" smtClean="0"/>
            </a:br>
            <a:r>
              <a:rPr lang="es-ES" dirty="0" smtClean="0"/>
              <a:t>Opcionalmente se puede crear una sencilla directiva </a:t>
            </a:r>
            <a:r>
              <a:rPr lang="es-ES" dirty="0"/>
              <a:t>propia</a:t>
            </a:r>
            <a:endParaRPr lang="es-ES" dirty="0" smtClean="0"/>
          </a:p>
        </p:txBody>
      </p:sp>
      <p:sp>
        <p:nvSpPr>
          <p:cNvPr id="5" name="Rectángulo 4"/>
          <p:cNvSpPr/>
          <p:nvPr/>
        </p:nvSpPr>
        <p:spPr>
          <a:xfrm>
            <a:off x="1270536" y="2687918"/>
            <a:ext cx="696511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/>
              <a:t>Cada libro seleccionado corresponde a un JSON que debe ser </a:t>
            </a:r>
            <a:r>
              <a:rPr lang="es-ES" dirty="0" smtClean="0"/>
              <a:t>leído mediante $http: </a:t>
            </a:r>
            <a:r>
              <a:rPr lang="es-ES" dirty="0"/>
              <a:t>los resultados </a:t>
            </a:r>
            <a:r>
              <a:rPr lang="es-ES" dirty="0" smtClean="0"/>
              <a:t>correspondientes, incluyendo una imagen de la portada,  </a:t>
            </a:r>
            <a:r>
              <a:rPr lang="es-ES" dirty="0"/>
              <a:t>se presentan en la vista con un formato HTML adecuada (lista tabla….)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1270536" y="3970547"/>
            <a:ext cx="69651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Para ello es posible utilizar </a:t>
            </a:r>
            <a:r>
              <a:rPr lang="es-ES" dirty="0" err="1" smtClean="0"/>
              <a:t>ng-bind-html</a:t>
            </a:r>
            <a:r>
              <a:rPr lang="es-ES" dirty="0"/>
              <a:t> </a:t>
            </a:r>
            <a:r>
              <a:rPr lang="es-ES" dirty="0" smtClean="0"/>
              <a:t>/ </a:t>
            </a:r>
            <a:r>
              <a:rPr lang="es-ES" dirty="0" err="1" smtClean="0"/>
              <a:t>ng-src</a:t>
            </a:r>
            <a:r>
              <a:rPr lang="es-ES" dirty="0" smtClean="0"/>
              <a:t>. En caso de usar el primero, será necesario usar el método </a:t>
            </a:r>
            <a:r>
              <a:rPr lang="es-ES" i="1" noProof="1"/>
              <a:t>trustAsHtml() </a:t>
            </a:r>
            <a:r>
              <a:rPr lang="es-ES" dirty="0"/>
              <a:t>del servicio  </a:t>
            </a:r>
            <a:r>
              <a:rPr lang="es-ES" i="1" noProof="1"/>
              <a:t>$</a:t>
            </a:r>
            <a:r>
              <a:rPr lang="es-ES" i="1" noProof="1" smtClean="0"/>
              <a:t>sce</a:t>
            </a:r>
            <a:endParaRPr lang="es-ES" dirty="0"/>
          </a:p>
        </p:txBody>
      </p:sp>
      <p:sp>
        <p:nvSpPr>
          <p:cNvPr id="9" name="CuadroTexto 8"/>
          <p:cNvSpPr txBox="1"/>
          <p:nvPr/>
        </p:nvSpPr>
        <p:spPr>
          <a:xfrm>
            <a:off x="1270536" y="4699178"/>
            <a:ext cx="74210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Se emplearán los elementos comentados de la guía de estilo: modularización, funciones con nombre, forma de definición del </a:t>
            </a:r>
            <a:r>
              <a:rPr lang="es-ES" dirty="0" err="1" smtClean="0"/>
              <a:t>controller</a:t>
            </a:r>
            <a:r>
              <a:rPr lang="es-ES" dirty="0" smtClean="0"/>
              <a:t> …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35875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s-ES" dirty="0" smtClean="0"/>
              <a:t>Libros: acceso a datos propios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3321" y="1340168"/>
            <a:ext cx="4812030" cy="3658124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494214" y="1170784"/>
            <a:ext cx="703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Vista:</a:t>
            </a:r>
          </a:p>
        </p:txBody>
      </p:sp>
      <p:sp>
        <p:nvSpPr>
          <p:cNvPr id="6" name="Rectángulo 5"/>
          <p:cNvSpPr/>
          <p:nvPr/>
        </p:nvSpPr>
        <p:spPr>
          <a:xfrm>
            <a:off x="293940" y="1699756"/>
            <a:ext cx="332341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" dirty="0"/>
              <a:t>creación del </a:t>
            </a:r>
            <a:r>
              <a:rPr lang="es-ES" dirty="0" smtClean="0"/>
              <a:t>menú</a:t>
            </a:r>
          </a:p>
          <a:p>
            <a:pPr algn="ctr"/>
            <a:r>
              <a:rPr lang="es-ES" dirty="0" smtClean="0"/>
              <a:t>(e.g. </a:t>
            </a:r>
            <a:r>
              <a:rPr lang="es-ES" dirty="0" err="1" smtClean="0"/>
              <a:t>ng-repeat</a:t>
            </a:r>
            <a:r>
              <a:rPr lang="es-ES" dirty="0" smtClean="0"/>
              <a:t> + directiva propia)</a:t>
            </a:r>
            <a:endParaRPr lang="es-ES" dirty="0"/>
          </a:p>
        </p:txBody>
      </p:sp>
      <p:sp>
        <p:nvSpPr>
          <p:cNvPr id="7" name="CuadroTexto 6"/>
          <p:cNvSpPr txBox="1"/>
          <p:nvPr/>
        </p:nvSpPr>
        <p:spPr>
          <a:xfrm>
            <a:off x="1290353" y="2663359"/>
            <a:ext cx="15829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dirty="0"/>
              <a:t>salida de datos</a:t>
            </a:r>
            <a:br>
              <a:rPr lang="es-ES" dirty="0"/>
            </a:br>
            <a:r>
              <a:rPr lang="es-ES" dirty="0" smtClean="0"/>
              <a:t>(</a:t>
            </a:r>
            <a:r>
              <a:rPr lang="es-ES" dirty="0" err="1" smtClean="0"/>
              <a:t>ng-bind-html</a:t>
            </a:r>
            <a:r>
              <a:rPr lang="es-ES" dirty="0"/>
              <a:t>)</a:t>
            </a:r>
          </a:p>
        </p:txBody>
      </p:sp>
      <p:sp>
        <p:nvSpPr>
          <p:cNvPr id="9" name="CuadroTexto 8"/>
          <p:cNvSpPr txBox="1"/>
          <p:nvPr/>
        </p:nvSpPr>
        <p:spPr>
          <a:xfrm>
            <a:off x="815887" y="3468820"/>
            <a:ext cx="26546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dirty="0" smtClean="0"/>
              <a:t>presentación de la imagen</a:t>
            </a:r>
          </a:p>
          <a:p>
            <a:pPr algn="ctr"/>
            <a:r>
              <a:rPr lang="es-ES" dirty="0"/>
              <a:t>(</a:t>
            </a:r>
            <a:r>
              <a:rPr lang="es-ES" dirty="0" err="1" smtClean="0"/>
              <a:t>ng-src</a:t>
            </a:r>
            <a:r>
              <a:rPr lang="es-ES" dirty="0" smtClean="0"/>
              <a:t>)</a:t>
            </a:r>
            <a:endParaRPr lang="es-ES" dirty="0"/>
          </a:p>
        </p:txBody>
      </p:sp>
      <p:sp>
        <p:nvSpPr>
          <p:cNvPr id="10" name="CuadroTexto 9"/>
          <p:cNvSpPr txBox="1"/>
          <p:nvPr/>
        </p:nvSpPr>
        <p:spPr>
          <a:xfrm>
            <a:off x="1359507" y="4351961"/>
            <a:ext cx="14446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dirty="0" smtClean="0"/>
              <a:t>pie de página</a:t>
            </a:r>
          </a:p>
          <a:p>
            <a:pPr algn="ctr"/>
            <a:r>
              <a:rPr lang="es-ES" dirty="0"/>
              <a:t>(</a:t>
            </a:r>
            <a:r>
              <a:rPr lang="es-ES" dirty="0" err="1"/>
              <a:t>ng-include</a:t>
            </a:r>
            <a:r>
              <a:rPr lang="es-ES" dirty="0"/>
              <a:t>)</a:t>
            </a:r>
          </a:p>
        </p:txBody>
      </p:sp>
      <p:sp>
        <p:nvSpPr>
          <p:cNvPr id="11" name="CuadroTexto 10"/>
          <p:cNvSpPr txBox="1"/>
          <p:nvPr/>
        </p:nvSpPr>
        <p:spPr>
          <a:xfrm flipH="1">
            <a:off x="2183130" y="5612130"/>
            <a:ext cx="1287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 smtClean="0"/>
              <a:t>Controller</a:t>
            </a:r>
            <a:endParaRPr lang="es-ES" dirty="0"/>
          </a:p>
        </p:txBody>
      </p:sp>
      <p:sp>
        <p:nvSpPr>
          <p:cNvPr id="12" name="CuadroTexto 11"/>
          <p:cNvSpPr txBox="1"/>
          <p:nvPr/>
        </p:nvSpPr>
        <p:spPr>
          <a:xfrm>
            <a:off x="3998330" y="5304441"/>
            <a:ext cx="39006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inyección </a:t>
            </a:r>
            <a:r>
              <a:rPr lang="es-ES" dirty="0"/>
              <a:t>de servicios: $http', '$</a:t>
            </a:r>
            <a:r>
              <a:rPr lang="es-ES" dirty="0" err="1"/>
              <a:t>sce</a:t>
            </a:r>
            <a:r>
              <a:rPr lang="es-ES" dirty="0" smtClean="0"/>
              <a:t>'</a:t>
            </a:r>
          </a:p>
          <a:p>
            <a:r>
              <a:rPr lang="es-ES" dirty="0" smtClean="0"/>
              <a:t>(opción: creación de un servicio propio)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61756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Scaffolding</a:t>
            </a:r>
            <a:r>
              <a:rPr lang="es-ES" dirty="0" smtClean="0"/>
              <a:t>: </a:t>
            </a:r>
            <a:r>
              <a:rPr lang="en-US" dirty="0" smtClean="0"/>
              <a:t>Yeoman</a:t>
            </a:r>
            <a:r>
              <a:rPr lang="es-ES" dirty="0" smtClean="0"/>
              <a:t> simplificado</a:t>
            </a:r>
            <a:endParaRPr lang="es-E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8952" y="1420728"/>
            <a:ext cx="4975422" cy="4534302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365760" y="2011680"/>
            <a:ext cx="24912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Estructura tomada a partir de </a:t>
            </a:r>
            <a:r>
              <a:rPr lang="en-US" dirty="0" smtClean="0"/>
              <a:t>Yeoman</a:t>
            </a:r>
            <a:r>
              <a:rPr lang="es-ES" dirty="0" smtClean="0"/>
              <a:t>, sin los componentes añadidos (</a:t>
            </a:r>
            <a:r>
              <a:rPr lang="en-US" i="1" dirty="0" smtClean="0"/>
              <a:t>Grunt</a:t>
            </a:r>
            <a:r>
              <a:rPr lang="es-ES" dirty="0" smtClean="0"/>
              <a:t>, test …)</a:t>
            </a:r>
            <a:endParaRPr lang="es-ES" dirty="0"/>
          </a:p>
        </p:txBody>
      </p:sp>
      <p:sp>
        <p:nvSpPr>
          <p:cNvPr id="5" name="CuadroTexto 4"/>
          <p:cNvSpPr txBox="1"/>
          <p:nvPr/>
        </p:nvSpPr>
        <p:spPr>
          <a:xfrm>
            <a:off x="431940" y="3816766"/>
            <a:ext cx="27905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smtClean="0"/>
              <a:t>Integración de Bootstrap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smtClean="0"/>
              <a:t>Uso de rutas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06700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avatars0.githubusercontent.com/u/1530011?v=3&amp;s=40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1429" y="253114"/>
            <a:ext cx="750187" cy="750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432779" cy="638174"/>
          </a:xfrm>
        </p:spPr>
        <p:txBody>
          <a:bodyPr/>
          <a:lstStyle/>
          <a:p>
            <a:pPr algn="ctr"/>
            <a:r>
              <a:rPr lang="es-ES" noProof="1" smtClean="0"/>
              <a:t>Angular-UI</a:t>
            </a:r>
            <a:endParaRPr lang="es-ES" dirty="0"/>
          </a:p>
        </p:txBody>
      </p:sp>
      <p:sp>
        <p:nvSpPr>
          <p:cNvPr id="4" name="Rectángulo 3"/>
          <p:cNvSpPr/>
          <p:nvPr/>
        </p:nvSpPr>
        <p:spPr>
          <a:xfrm>
            <a:off x="939936" y="1306351"/>
            <a:ext cx="28951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>
                <a:hlinkClick r:id="rId4"/>
              </a:rPr>
              <a:t>https://angular-ui.github.io</a:t>
            </a:r>
            <a:r>
              <a:rPr lang="es-ES" dirty="0" smtClean="0">
                <a:hlinkClick r:id="rId4"/>
              </a:rPr>
              <a:t>/</a:t>
            </a:r>
            <a:endParaRPr lang="es-E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55875" y="1978732"/>
            <a:ext cx="6055862" cy="4455549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495916" y="2651114"/>
            <a:ext cx="205995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Directorio de componentes y </a:t>
            </a:r>
            <a:r>
              <a:rPr lang="en-US" i="1" dirty="0" smtClean="0"/>
              <a:t>plugins</a:t>
            </a:r>
            <a:r>
              <a:rPr lang="es-ES" dirty="0" smtClean="0"/>
              <a:t> desarrollados específicamente para AngularJS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31154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432779" cy="638174"/>
          </a:xfrm>
        </p:spPr>
        <p:txBody>
          <a:bodyPr/>
          <a:lstStyle/>
          <a:p>
            <a:pPr algn="ctr"/>
            <a:r>
              <a:rPr lang="es-ES" noProof="1" smtClean="0"/>
              <a:t>Mobile Angular-UI</a:t>
            </a:r>
            <a:endParaRPr lang="es-ES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5875" y="2190120"/>
            <a:ext cx="6255742" cy="4465769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>
            <a:off x="491320" y="2756848"/>
            <a:ext cx="189703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Versión de Angular-UI enfocada específicamente al desarrollo para móviles</a:t>
            </a:r>
            <a:endParaRPr lang="es-ES" dirty="0"/>
          </a:p>
        </p:txBody>
      </p:sp>
      <p:sp>
        <p:nvSpPr>
          <p:cNvPr id="11" name="Rectángulo 10"/>
          <p:cNvSpPr/>
          <p:nvPr/>
        </p:nvSpPr>
        <p:spPr>
          <a:xfrm>
            <a:off x="815900" y="1412044"/>
            <a:ext cx="29521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>
                <a:hlinkClick r:id="rId4"/>
              </a:rPr>
              <a:t>http://mobileangularui.com</a:t>
            </a:r>
            <a:r>
              <a:rPr lang="es-ES" dirty="0" smtClean="0">
                <a:hlinkClick r:id="rId4"/>
              </a:rPr>
              <a:t>/</a:t>
            </a:r>
            <a:endParaRPr lang="es-ES" dirty="0"/>
          </a:p>
        </p:txBody>
      </p:sp>
      <p:pic>
        <p:nvPicPr>
          <p:cNvPr id="12" name="Picture 2" descr="https://avatars0.githubusercontent.com/u/1530011?v=3&amp;s=400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1429" y="253114"/>
            <a:ext cx="750187" cy="750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1342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432779" cy="638174"/>
          </a:xfrm>
        </p:spPr>
        <p:txBody>
          <a:bodyPr/>
          <a:lstStyle/>
          <a:p>
            <a:pPr algn="ctr"/>
            <a:r>
              <a:rPr lang="es-ES" noProof="1" smtClean="0"/>
              <a:t>(Angular) UI Bootstrap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5875" y="1992573"/>
            <a:ext cx="6056359" cy="4449170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559558" y="2224585"/>
            <a:ext cx="199631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Uno de los componentes más destacados de Angular UI, con los componentes habituales de Bootstrap escritos completamente en Angular JS</a:t>
            </a:r>
            <a:endParaRPr lang="es-ES" dirty="0"/>
          </a:p>
        </p:txBody>
      </p:sp>
      <p:pic>
        <p:nvPicPr>
          <p:cNvPr id="6" name="Picture 2" descr="https://avatars0.githubusercontent.com/u/1530011?v=3&amp;s=400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1429" y="253114"/>
            <a:ext cx="750187" cy="750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1473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432779" cy="638174"/>
          </a:xfrm>
        </p:spPr>
        <p:txBody>
          <a:bodyPr/>
          <a:lstStyle/>
          <a:p>
            <a:pPr algn="ctr"/>
            <a:r>
              <a:rPr lang="es-ES" noProof="1" smtClean="0"/>
              <a:t>Angular-UI Grid</a:t>
            </a:r>
            <a:endParaRPr lang="es-ES" dirty="0"/>
          </a:p>
        </p:txBody>
      </p:sp>
      <p:pic>
        <p:nvPicPr>
          <p:cNvPr id="4" name="Picture 2" descr="https://avatars0.githubusercontent.com/u/1530011?v=3&amp;s=40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1429" y="253114"/>
            <a:ext cx="750187" cy="750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0564" y="2265529"/>
            <a:ext cx="6201052" cy="4186144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728693" y="1449749"/>
            <a:ext cx="19892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>
                <a:hlinkClick r:id="rId5"/>
              </a:rPr>
              <a:t>http://ui-grid.info</a:t>
            </a:r>
            <a:r>
              <a:rPr lang="es-ES" dirty="0" smtClean="0">
                <a:hlinkClick r:id="rId5"/>
              </a:rPr>
              <a:t>/</a:t>
            </a:r>
            <a:r>
              <a:rPr lang="es-ES" dirty="0" smtClean="0"/>
              <a:t> </a:t>
            </a:r>
            <a:endParaRPr lang="es-ES" dirty="0"/>
          </a:p>
        </p:txBody>
      </p:sp>
      <p:sp>
        <p:nvSpPr>
          <p:cNvPr id="7" name="CuadroTexto 6"/>
          <p:cNvSpPr txBox="1"/>
          <p:nvPr/>
        </p:nvSpPr>
        <p:spPr>
          <a:xfrm>
            <a:off x="628650" y="2690336"/>
            <a:ext cx="188187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Elaboración de tablas con funcionalidades muy incrementadas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47351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432779" cy="638174"/>
          </a:xfrm>
        </p:spPr>
        <p:txBody>
          <a:bodyPr/>
          <a:lstStyle/>
          <a:p>
            <a:pPr algn="ctr"/>
            <a:r>
              <a:rPr lang="es-ES" noProof="1"/>
              <a:t>Otros Angular-UI</a:t>
            </a:r>
            <a:endParaRPr lang="es-ES" dirty="0"/>
          </a:p>
        </p:txBody>
      </p:sp>
      <p:pic>
        <p:nvPicPr>
          <p:cNvPr id="4" name="Picture 2" descr="https://avatars0.githubusercontent.com/u/1530011?v=3&amp;s=40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1429" y="253114"/>
            <a:ext cx="750187" cy="750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ángulo 2"/>
          <p:cNvSpPr/>
          <p:nvPr/>
        </p:nvSpPr>
        <p:spPr>
          <a:xfrm>
            <a:off x="2286000" y="2690336"/>
            <a:ext cx="4572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Uploader</a:t>
            </a:r>
          </a:p>
          <a:p>
            <a:r>
              <a:rPr lang="en-US" dirty="0"/>
              <a:t>Customizable file uploader</a:t>
            </a:r>
          </a:p>
          <a:p>
            <a:r>
              <a:rPr lang="en-US" dirty="0"/>
              <a:t> </a:t>
            </a:r>
          </a:p>
          <a:p>
            <a:r>
              <a:rPr lang="en-US" dirty="0"/>
              <a:t>Validate</a:t>
            </a:r>
          </a:p>
          <a:p>
            <a:r>
              <a:rPr lang="en-US" dirty="0"/>
              <a:t>General-purpose validator for </a:t>
            </a:r>
            <a:r>
              <a:rPr lang="en-US" dirty="0" err="1"/>
              <a:t>ngModel</a:t>
            </a:r>
            <a:r>
              <a:rPr lang="en-US" dirty="0"/>
              <a:t>.</a:t>
            </a:r>
            <a:endParaRPr lang="es-ES" dirty="0"/>
          </a:p>
        </p:txBody>
      </p:sp>
      <p:sp>
        <p:nvSpPr>
          <p:cNvPr id="5" name="Rectángulo 4"/>
          <p:cNvSpPr/>
          <p:nvPr/>
        </p:nvSpPr>
        <p:spPr>
          <a:xfrm>
            <a:off x="2286000" y="4279542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" dirty="0" err="1"/>
              <a:t>Sortable</a:t>
            </a:r>
            <a:endParaRPr lang="es-ES" dirty="0"/>
          </a:p>
          <a:p>
            <a:r>
              <a:rPr lang="es-ES" dirty="0" err="1"/>
              <a:t>jQuery</a:t>
            </a:r>
            <a:r>
              <a:rPr lang="es-ES" dirty="0"/>
              <a:t> UI </a:t>
            </a:r>
            <a:r>
              <a:rPr lang="es-ES" dirty="0" err="1"/>
              <a:t>Sortable</a:t>
            </a:r>
            <a:r>
              <a:rPr lang="es-ES" dirty="0"/>
              <a:t> </a:t>
            </a:r>
            <a:r>
              <a:rPr lang="es-ES" dirty="0" err="1"/>
              <a:t>for</a:t>
            </a:r>
            <a:r>
              <a:rPr lang="es-ES" dirty="0"/>
              <a:t> AngularJS</a:t>
            </a:r>
          </a:p>
        </p:txBody>
      </p:sp>
    </p:spTree>
    <p:extLst>
      <p:ext uri="{BB962C8B-B14F-4D97-AF65-F5344CB8AC3E}">
        <p14:creationId xmlns:p14="http://schemas.microsoft.com/office/powerpoint/2010/main" val="604518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432779" cy="638174"/>
          </a:xfrm>
        </p:spPr>
        <p:txBody>
          <a:bodyPr/>
          <a:lstStyle/>
          <a:p>
            <a:pPr algn="ctr"/>
            <a:r>
              <a:rPr lang="es-ES" noProof="1" smtClean="0"/>
              <a:t>Angular Google Maps</a:t>
            </a:r>
            <a:endParaRPr lang="es-ES" dirty="0"/>
          </a:p>
        </p:txBody>
      </p:sp>
      <p:pic>
        <p:nvPicPr>
          <p:cNvPr id="4" name="Picture 2" descr="https://avatars0.githubusercontent.com/u/1530011?v=3&amp;s=40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1429" y="253114"/>
            <a:ext cx="750187" cy="750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ángulo 2"/>
          <p:cNvSpPr/>
          <p:nvPr/>
        </p:nvSpPr>
        <p:spPr>
          <a:xfrm>
            <a:off x="743802" y="1549991"/>
            <a:ext cx="51793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>
                <a:hlinkClick r:id="rId4"/>
              </a:rPr>
              <a:t>http://angular-ui.github.io/angular-google-maps</a:t>
            </a:r>
            <a:r>
              <a:rPr lang="es-ES" dirty="0" smtClean="0">
                <a:hlinkClick r:id="rId4"/>
              </a:rPr>
              <a:t>/#!/</a:t>
            </a:r>
            <a:r>
              <a:rPr lang="es-ES" dirty="0" smtClean="0"/>
              <a:t> </a:t>
            </a:r>
            <a:endParaRPr lang="es-E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55875" y="2320120"/>
            <a:ext cx="5986628" cy="4205620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743802" y="3248166"/>
            <a:ext cx="16582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Los mapas de Google incorporados en Angular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32927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432779" cy="638174"/>
          </a:xfrm>
        </p:spPr>
        <p:txBody>
          <a:bodyPr/>
          <a:lstStyle/>
          <a:p>
            <a:pPr algn="ctr"/>
            <a:r>
              <a:rPr lang="es-ES" dirty="0" smtClean="0"/>
              <a:t>Resumen AngularJS</a:t>
            </a:r>
            <a:endParaRPr lang="es-ES" dirty="0"/>
          </a:p>
        </p:txBody>
      </p:sp>
      <p:pic>
        <p:nvPicPr>
          <p:cNvPr id="30" name="Imagen 29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061429" y="253114"/>
            <a:ext cx="750188" cy="750188"/>
          </a:xfrm>
          <a:prstGeom prst="rect">
            <a:avLst/>
          </a:prstGeom>
        </p:spPr>
      </p:pic>
      <p:pic>
        <p:nvPicPr>
          <p:cNvPr id="28" name="Imagen 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5912" y="1115314"/>
            <a:ext cx="4528958" cy="5193205"/>
          </a:xfrm>
          <a:prstGeom prst="rect">
            <a:avLst/>
          </a:prstGeom>
        </p:spPr>
      </p:pic>
      <p:pic>
        <p:nvPicPr>
          <p:cNvPr id="1028" name="Picture 4" descr="http://www.vconferenceonline.com/speakerimages/dan_wahlin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4125" y="3575283"/>
            <a:ext cx="1905000" cy="2009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Imagen 2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1942" y="1932473"/>
            <a:ext cx="3419475" cy="278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742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432779" cy="638174"/>
          </a:xfrm>
        </p:spPr>
        <p:txBody>
          <a:bodyPr/>
          <a:lstStyle/>
          <a:p>
            <a:pPr algn="ctr"/>
            <a:r>
              <a:rPr lang="es-ES" noProof="1" smtClean="0"/>
              <a:t>UI-Calendar</a:t>
            </a:r>
            <a:endParaRPr lang="es-ES" dirty="0"/>
          </a:p>
        </p:txBody>
      </p:sp>
      <p:pic>
        <p:nvPicPr>
          <p:cNvPr id="4" name="Picture 2" descr="https://avatars0.githubusercontent.com/u/1530011?v=3&amp;s=40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1429" y="253114"/>
            <a:ext cx="750187" cy="750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5875" y="1709382"/>
            <a:ext cx="6397338" cy="4786952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518616" y="2661313"/>
            <a:ext cx="180150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Diversas vistas de calendarios completamente  interactivos para trabajar con Angular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2290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628649" y="365127"/>
            <a:ext cx="7432779" cy="638174"/>
          </a:xfrm>
        </p:spPr>
        <p:txBody>
          <a:bodyPr>
            <a:normAutofit/>
          </a:bodyPr>
          <a:lstStyle/>
          <a:p>
            <a:pPr algn="ctr"/>
            <a:r>
              <a:rPr lang="en-US" dirty="0" err="1" smtClean="0"/>
              <a:t>ngDialog</a:t>
            </a:r>
            <a:endParaRPr lang="en-U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061429" y="253114"/>
            <a:ext cx="750188" cy="750188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6026" y="1193025"/>
            <a:ext cx="4575402" cy="2153904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8125" y="3613301"/>
            <a:ext cx="3323303" cy="2734193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99535" y="3613301"/>
            <a:ext cx="3295335" cy="2734193"/>
          </a:xfrm>
          <a:prstGeom prst="rect">
            <a:avLst/>
          </a:prstGeom>
        </p:spPr>
      </p:pic>
      <p:sp>
        <p:nvSpPr>
          <p:cNvPr id="7" name="Flecha curvada hacia la derecha 6"/>
          <p:cNvSpPr/>
          <p:nvPr/>
        </p:nvSpPr>
        <p:spPr>
          <a:xfrm rot="18469809">
            <a:off x="4104396" y="5177866"/>
            <a:ext cx="780947" cy="1397850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8" name="Rectángulo 7"/>
          <p:cNvSpPr/>
          <p:nvPr/>
        </p:nvSpPr>
        <p:spPr>
          <a:xfrm>
            <a:off x="1080933" y="1661969"/>
            <a:ext cx="208505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>
                <a:hlinkClick r:id="rId7"/>
              </a:rPr>
              <a:t>https://</a:t>
            </a:r>
            <a:r>
              <a:rPr lang="es-ES" dirty="0" smtClean="0">
                <a:hlinkClick r:id="rId7"/>
              </a:rPr>
              <a:t>github.com/likeastore/ngDialog</a:t>
            </a:r>
            <a:r>
              <a:rPr lang="es-ES" dirty="0" smtClean="0"/>
              <a:t> 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417854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628649" y="365127"/>
            <a:ext cx="7432779" cy="638174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Angular Material</a:t>
            </a:r>
            <a:endParaRPr lang="en-U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061429" y="253114"/>
            <a:ext cx="750188" cy="750188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1491" y="1340535"/>
            <a:ext cx="5960125" cy="4391671"/>
          </a:xfrm>
          <a:prstGeom prst="rect">
            <a:avLst/>
          </a:prstGeom>
        </p:spPr>
      </p:pic>
      <p:sp>
        <p:nvSpPr>
          <p:cNvPr id="10" name="Rectángulo 9"/>
          <p:cNvSpPr/>
          <p:nvPr/>
        </p:nvSpPr>
        <p:spPr>
          <a:xfrm>
            <a:off x="408039" y="1671173"/>
            <a:ext cx="16612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/>
              <a:t>Material </a:t>
            </a:r>
            <a:r>
              <a:rPr lang="es-ES" dirty="0" err="1"/>
              <a:t>Design</a:t>
            </a:r>
            <a:endParaRPr lang="es-ES" dirty="0"/>
          </a:p>
        </p:txBody>
      </p:sp>
      <p:sp>
        <p:nvSpPr>
          <p:cNvPr id="11" name="Rectángulo 10"/>
          <p:cNvSpPr/>
          <p:nvPr/>
        </p:nvSpPr>
        <p:spPr>
          <a:xfrm>
            <a:off x="408039" y="2151257"/>
            <a:ext cx="187304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/>
              <a:t>un concepto, una filosofía, unas pautas enfocadas al diseño utilizado en </a:t>
            </a:r>
            <a:r>
              <a:rPr lang="es-ES" dirty="0" smtClean="0"/>
              <a:t>Android y en </a:t>
            </a:r>
            <a:r>
              <a:rPr lang="es-ES" dirty="0"/>
              <a:t>la web </a:t>
            </a:r>
          </a:p>
        </p:txBody>
      </p:sp>
    </p:spTree>
    <p:extLst>
      <p:ext uri="{BB962C8B-B14F-4D97-AF65-F5344CB8AC3E}">
        <p14:creationId xmlns:p14="http://schemas.microsoft.com/office/powerpoint/2010/main" val="2883228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628649" y="365127"/>
            <a:ext cx="7432779" cy="638174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Material Design para Bootstrap</a:t>
            </a:r>
            <a:endParaRPr lang="en-U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061429" y="253114"/>
            <a:ext cx="750188" cy="750188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7482" y="1412449"/>
            <a:ext cx="5430684" cy="2156660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628649" y="2673216"/>
            <a:ext cx="4572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" sz="1600" dirty="0">
                <a:hlinkClick r:id="rId5"/>
              </a:rPr>
              <a:t>http://</a:t>
            </a:r>
            <a:r>
              <a:rPr lang="es-ES" sz="1600" dirty="0" smtClean="0">
                <a:hlinkClick r:id="rId5"/>
              </a:rPr>
              <a:t>fezvrasta.github.io/bootstrap-material-design/bootstrap-elements.html</a:t>
            </a:r>
            <a:r>
              <a:rPr lang="es-ES" sz="1600" dirty="0" smtClean="0"/>
              <a:t> </a:t>
            </a:r>
            <a:endParaRPr lang="es-ES" sz="1600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27482" y="3978256"/>
            <a:ext cx="5649805" cy="2297033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705085" y="4788218"/>
            <a:ext cx="23628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600" dirty="0">
                <a:hlinkClick r:id="rId7"/>
              </a:rPr>
              <a:t>http://mdbootstrap.com</a:t>
            </a:r>
            <a:r>
              <a:rPr lang="es-ES" sz="1600" dirty="0" smtClean="0">
                <a:hlinkClick r:id="rId7"/>
              </a:rPr>
              <a:t>/</a:t>
            </a:r>
            <a:r>
              <a:rPr lang="es-ES" sz="1600" dirty="0" smtClean="0"/>
              <a:t> </a:t>
            </a:r>
            <a:endParaRPr lang="es-ES" sz="1600" dirty="0"/>
          </a:p>
        </p:txBody>
      </p:sp>
    </p:spTree>
    <p:extLst>
      <p:ext uri="{BB962C8B-B14F-4D97-AF65-F5344CB8AC3E}">
        <p14:creationId xmlns:p14="http://schemas.microsoft.com/office/powerpoint/2010/main" val="20951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432779" cy="638174"/>
          </a:xfrm>
        </p:spPr>
        <p:txBody>
          <a:bodyPr>
            <a:normAutofit/>
          </a:bodyPr>
          <a:lstStyle/>
          <a:p>
            <a:pPr algn="ctr"/>
            <a:r>
              <a:rPr lang="es-ES" noProof="1" smtClean="0"/>
              <a:t>Prototipos con </a:t>
            </a:r>
            <a:r>
              <a:rPr lang="es-ES" dirty="0" err="1" smtClean="0"/>
              <a:t>ui.bootstrap</a:t>
            </a:r>
            <a:endParaRPr lang="en-US" noProof="1"/>
          </a:p>
        </p:txBody>
      </p:sp>
      <p:pic>
        <p:nvPicPr>
          <p:cNvPr id="18" name="Picture 2" descr="https://avatars0.githubusercontent.com/u/1530011?v=3&amp;s=40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1429" y="253114"/>
            <a:ext cx="750187" cy="750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ángulo 3"/>
          <p:cNvSpPr/>
          <p:nvPr/>
        </p:nvSpPr>
        <p:spPr>
          <a:xfrm>
            <a:off x="754208" y="1226708"/>
            <a:ext cx="488499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 err="1"/>
              <a:t>uib-carousel</a:t>
            </a:r>
            <a:r>
              <a:rPr lang="es-ES" b="1" dirty="0"/>
              <a:t> </a:t>
            </a:r>
            <a:endParaRPr lang="es-ES" b="1" dirty="0" smtClean="0"/>
          </a:p>
          <a:p>
            <a:r>
              <a:rPr lang="es-ES" dirty="0">
                <a:hlinkClick r:id="rId4"/>
              </a:rPr>
              <a:t>https://angular-ui.github.io/bootstrap/#/</a:t>
            </a:r>
            <a:r>
              <a:rPr lang="es-ES" dirty="0" smtClean="0">
                <a:hlinkClick r:id="rId4"/>
              </a:rPr>
              <a:t>carousel</a:t>
            </a:r>
            <a:r>
              <a:rPr lang="es-ES" dirty="0" smtClean="0"/>
              <a:t> </a:t>
            </a:r>
            <a:endParaRPr lang="es-ES" dirty="0"/>
          </a:p>
        </p:txBody>
      </p:sp>
      <p:sp>
        <p:nvSpPr>
          <p:cNvPr id="7" name="Rectángulo 6"/>
          <p:cNvSpPr/>
          <p:nvPr/>
        </p:nvSpPr>
        <p:spPr>
          <a:xfrm>
            <a:off x="2745784" y="2071012"/>
            <a:ext cx="43647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smtClean="0"/>
              <a:t>Fuente de imágenes: http</a:t>
            </a:r>
            <a:r>
              <a:rPr lang="es-ES" dirty="0"/>
              <a:t>://lorempixel.com/</a:t>
            </a:r>
          </a:p>
        </p:txBody>
      </p:sp>
      <p:sp>
        <p:nvSpPr>
          <p:cNvPr id="11" name="Rectángulo 10"/>
          <p:cNvSpPr/>
          <p:nvPr/>
        </p:nvSpPr>
        <p:spPr>
          <a:xfrm>
            <a:off x="3758177" y="2440344"/>
            <a:ext cx="39036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/>
              <a:t>http://lorempixel.com/960/450/sports/</a:t>
            </a:r>
          </a:p>
        </p:txBody>
      </p:sp>
      <p:sp>
        <p:nvSpPr>
          <p:cNvPr id="12" name="CuadroTexto 11"/>
          <p:cNvSpPr txBox="1"/>
          <p:nvPr/>
        </p:nvSpPr>
        <p:spPr>
          <a:xfrm>
            <a:off x="2817878" y="2875437"/>
            <a:ext cx="52435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Devuelve una imagen aleatoria de la categoría elegida</a:t>
            </a:r>
            <a:endParaRPr lang="es-ES" dirty="0"/>
          </a:p>
        </p:txBody>
      </p:sp>
      <p:sp>
        <p:nvSpPr>
          <p:cNvPr id="6" name="Rectángulo 5"/>
          <p:cNvSpPr/>
          <p:nvPr/>
        </p:nvSpPr>
        <p:spPr>
          <a:xfrm>
            <a:off x="1054266" y="3679862"/>
            <a:ext cx="7598121" cy="258532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s-ES" dirty="0"/>
              <a:t> &lt;</a:t>
            </a:r>
            <a:r>
              <a:rPr lang="es-ES" dirty="0" err="1"/>
              <a:t>uib-carousel</a:t>
            </a:r>
            <a:r>
              <a:rPr lang="es-ES" dirty="0"/>
              <a:t> </a:t>
            </a:r>
            <a:r>
              <a:rPr lang="es-ES" dirty="0" err="1"/>
              <a:t>interval</a:t>
            </a:r>
            <a:r>
              <a:rPr lang="es-ES" dirty="0"/>
              <a:t>="</a:t>
            </a:r>
            <a:r>
              <a:rPr lang="es-ES" dirty="0" err="1"/>
              <a:t>myInterval</a:t>
            </a:r>
            <a:r>
              <a:rPr lang="es-ES" dirty="0"/>
              <a:t>" no-</a:t>
            </a:r>
            <a:r>
              <a:rPr lang="es-ES" dirty="0" err="1"/>
              <a:t>wrap</a:t>
            </a:r>
            <a:r>
              <a:rPr lang="es-ES" dirty="0"/>
              <a:t>="</a:t>
            </a:r>
            <a:r>
              <a:rPr lang="es-ES" dirty="0" err="1"/>
              <a:t>noWrapSlides</a:t>
            </a:r>
            <a:r>
              <a:rPr lang="es-ES" dirty="0"/>
              <a:t>"&gt;</a:t>
            </a:r>
          </a:p>
          <a:p>
            <a:r>
              <a:rPr lang="es-ES" dirty="0"/>
              <a:t>      &lt;</a:t>
            </a:r>
            <a:r>
              <a:rPr lang="es-ES" dirty="0" err="1"/>
              <a:t>uib-slide</a:t>
            </a:r>
            <a:r>
              <a:rPr lang="es-ES" dirty="0"/>
              <a:t> </a:t>
            </a:r>
            <a:r>
              <a:rPr lang="es-ES" dirty="0" err="1"/>
              <a:t>ng-repeat</a:t>
            </a:r>
            <a:r>
              <a:rPr lang="es-ES" dirty="0"/>
              <a:t>="</a:t>
            </a:r>
            <a:r>
              <a:rPr lang="es-ES" dirty="0" err="1"/>
              <a:t>slide</a:t>
            </a:r>
            <a:r>
              <a:rPr lang="es-ES" dirty="0"/>
              <a:t> in </a:t>
            </a:r>
            <a:r>
              <a:rPr lang="es-ES" dirty="0" err="1"/>
              <a:t>slides</a:t>
            </a:r>
            <a:r>
              <a:rPr lang="es-ES" dirty="0"/>
              <a:t>" active="</a:t>
            </a:r>
            <a:r>
              <a:rPr lang="es-ES" dirty="0" err="1"/>
              <a:t>slide.active</a:t>
            </a:r>
            <a:r>
              <a:rPr lang="es-ES" dirty="0"/>
              <a:t>" </a:t>
            </a:r>
            <a:r>
              <a:rPr lang="es-ES" dirty="0" err="1"/>
              <a:t>index</a:t>
            </a:r>
            <a:r>
              <a:rPr lang="es-ES" dirty="0"/>
              <a:t>="slide.id"&gt;</a:t>
            </a:r>
          </a:p>
          <a:p>
            <a:r>
              <a:rPr lang="es-ES" dirty="0"/>
              <a:t>        &lt;</a:t>
            </a:r>
            <a:r>
              <a:rPr lang="es-ES" dirty="0" err="1"/>
              <a:t>img</a:t>
            </a:r>
            <a:r>
              <a:rPr lang="es-ES" dirty="0"/>
              <a:t> </a:t>
            </a:r>
            <a:r>
              <a:rPr lang="es-ES" dirty="0" err="1"/>
              <a:t>ng-src</a:t>
            </a:r>
            <a:r>
              <a:rPr lang="es-ES" dirty="0"/>
              <a:t>="{{</a:t>
            </a:r>
            <a:r>
              <a:rPr lang="es-ES" dirty="0" err="1"/>
              <a:t>slide.image</a:t>
            </a:r>
            <a:r>
              <a:rPr lang="es-ES" dirty="0"/>
              <a:t>}}" </a:t>
            </a:r>
            <a:r>
              <a:rPr lang="es-ES" dirty="0" err="1"/>
              <a:t>style</a:t>
            </a:r>
            <a:r>
              <a:rPr lang="es-ES" dirty="0"/>
              <a:t>="</a:t>
            </a:r>
            <a:r>
              <a:rPr lang="es-ES" dirty="0" err="1"/>
              <a:t>margin:auto</a:t>
            </a:r>
            <a:r>
              <a:rPr lang="es-ES" dirty="0"/>
              <a:t>;"&gt;</a:t>
            </a:r>
          </a:p>
          <a:p>
            <a:r>
              <a:rPr lang="es-ES" dirty="0"/>
              <a:t>        &lt;div </a:t>
            </a:r>
            <a:r>
              <a:rPr lang="es-ES" dirty="0" err="1"/>
              <a:t>class</a:t>
            </a:r>
            <a:r>
              <a:rPr lang="es-ES" dirty="0"/>
              <a:t>="</a:t>
            </a:r>
            <a:r>
              <a:rPr lang="es-ES" dirty="0" err="1"/>
              <a:t>carousel-caption</a:t>
            </a:r>
            <a:r>
              <a:rPr lang="es-ES" dirty="0"/>
              <a:t>"&gt;</a:t>
            </a:r>
          </a:p>
          <a:p>
            <a:r>
              <a:rPr lang="es-ES" dirty="0"/>
              <a:t>          &lt;h4&gt;</a:t>
            </a:r>
            <a:r>
              <a:rPr lang="es-ES" dirty="0" err="1"/>
              <a:t>Slide</a:t>
            </a:r>
            <a:r>
              <a:rPr lang="es-ES" dirty="0"/>
              <a:t> {{slide.id}}&lt;/h4&gt;</a:t>
            </a:r>
          </a:p>
          <a:p>
            <a:r>
              <a:rPr lang="es-ES" dirty="0"/>
              <a:t>          &lt;p&gt;{{</a:t>
            </a:r>
            <a:r>
              <a:rPr lang="es-ES" dirty="0" err="1"/>
              <a:t>slide.text</a:t>
            </a:r>
            <a:r>
              <a:rPr lang="es-ES" dirty="0"/>
              <a:t>}}&lt;/p&gt;</a:t>
            </a:r>
          </a:p>
          <a:p>
            <a:r>
              <a:rPr lang="es-ES" dirty="0"/>
              <a:t>        &lt;/div&gt;</a:t>
            </a:r>
          </a:p>
          <a:p>
            <a:r>
              <a:rPr lang="es-ES" dirty="0"/>
              <a:t>      &lt;/</a:t>
            </a:r>
            <a:r>
              <a:rPr lang="es-ES" dirty="0" err="1"/>
              <a:t>uib-slide</a:t>
            </a:r>
            <a:r>
              <a:rPr lang="es-ES" dirty="0"/>
              <a:t>&gt;</a:t>
            </a:r>
          </a:p>
          <a:p>
            <a:r>
              <a:rPr lang="es-ES" dirty="0"/>
              <a:t>    &lt;/</a:t>
            </a:r>
            <a:r>
              <a:rPr lang="es-ES" dirty="0" err="1"/>
              <a:t>uib-carousel</a:t>
            </a:r>
            <a:r>
              <a:rPr lang="es-ES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3614503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432779" cy="638174"/>
          </a:xfrm>
        </p:spPr>
        <p:txBody>
          <a:bodyPr>
            <a:normAutofit/>
          </a:bodyPr>
          <a:lstStyle/>
          <a:p>
            <a:pPr algn="ctr"/>
            <a:r>
              <a:rPr lang="es-ES" noProof="1" smtClean="0"/>
              <a:t>Prototipos con </a:t>
            </a:r>
            <a:r>
              <a:rPr lang="es-ES" dirty="0" err="1" smtClean="0"/>
              <a:t>ui.bootstrap</a:t>
            </a:r>
            <a:endParaRPr lang="en-US" noProof="1"/>
          </a:p>
        </p:txBody>
      </p:sp>
      <p:pic>
        <p:nvPicPr>
          <p:cNvPr id="18" name="Picture 2" descr="https://avatars0.githubusercontent.com/u/1530011?v=3&amp;s=40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1429" y="253114"/>
            <a:ext cx="750187" cy="750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ángulo 9"/>
          <p:cNvSpPr/>
          <p:nvPr/>
        </p:nvSpPr>
        <p:spPr>
          <a:xfrm>
            <a:off x="1440633" y="4908284"/>
            <a:ext cx="11152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 err="1" smtClean="0"/>
              <a:t>uib</a:t>
            </a:r>
            <a:r>
              <a:rPr lang="es-ES" b="1" dirty="0" smtClean="0"/>
              <a:t>-rating</a:t>
            </a:r>
            <a:endParaRPr lang="es-ES" b="1" dirty="0"/>
          </a:p>
        </p:txBody>
      </p:sp>
      <p:sp>
        <p:nvSpPr>
          <p:cNvPr id="13" name="Rectángulo 12"/>
          <p:cNvSpPr/>
          <p:nvPr/>
        </p:nvSpPr>
        <p:spPr>
          <a:xfrm>
            <a:off x="1206677" y="1418076"/>
            <a:ext cx="14919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 err="1" smtClean="0"/>
              <a:t>uib-accordion</a:t>
            </a:r>
            <a:endParaRPr lang="es-ES" b="1" dirty="0"/>
          </a:p>
        </p:txBody>
      </p:sp>
      <p:pic>
        <p:nvPicPr>
          <p:cNvPr id="15" name="Imagen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0420" y="5635041"/>
            <a:ext cx="2085975" cy="333375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0420" y="2015135"/>
            <a:ext cx="2940367" cy="755757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2945206" y="1432484"/>
            <a:ext cx="447814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600" dirty="0">
                <a:hlinkClick r:id="rId6"/>
              </a:rPr>
              <a:t>https://angular-ui.github.io/bootstrap/#/</a:t>
            </a:r>
            <a:r>
              <a:rPr lang="es-ES" sz="1600" dirty="0" smtClean="0">
                <a:hlinkClick r:id="rId6"/>
              </a:rPr>
              <a:t>accordion</a:t>
            </a:r>
            <a:r>
              <a:rPr lang="es-ES" sz="1600" dirty="0" smtClean="0"/>
              <a:t> </a:t>
            </a:r>
            <a:endParaRPr lang="es-ES" sz="1600" dirty="0"/>
          </a:p>
        </p:txBody>
      </p:sp>
      <p:sp>
        <p:nvSpPr>
          <p:cNvPr id="5" name="Rectángulo 4"/>
          <p:cNvSpPr/>
          <p:nvPr/>
        </p:nvSpPr>
        <p:spPr>
          <a:xfrm>
            <a:off x="1206677" y="3029954"/>
            <a:ext cx="7394917" cy="135421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s-ES" sz="1600" dirty="0"/>
              <a:t>&lt;</a:t>
            </a:r>
            <a:r>
              <a:rPr lang="es-ES" sz="1600" dirty="0" err="1"/>
              <a:t>uib-accordion</a:t>
            </a:r>
            <a:r>
              <a:rPr lang="es-ES" sz="1600" dirty="0"/>
              <a:t>&gt;	</a:t>
            </a:r>
          </a:p>
          <a:p>
            <a:r>
              <a:rPr lang="es-ES" sz="1600" dirty="0"/>
              <a:t>	&lt;</a:t>
            </a:r>
            <a:r>
              <a:rPr lang="es-ES" sz="1600" dirty="0" err="1"/>
              <a:t>uib-accordion-group</a:t>
            </a:r>
            <a:r>
              <a:rPr lang="es-ES" sz="1600" dirty="0"/>
              <a:t> </a:t>
            </a:r>
            <a:r>
              <a:rPr lang="es-ES" sz="1600" dirty="0" err="1"/>
              <a:t>heading</a:t>
            </a:r>
            <a:r>
              <a:rPr lang="es-ES" sz="1600" dirty="0"/>
              <a:t>="{{</a:t>
            </a:r>
            <a:r>
              <a:rPr lang="es-ES" sz="1600" dirty="0" err="1"/>
              <a:t>post.title</a:t>
            </a:r>
            <a:r>
              <a:rPr lang="es-ES" sz="1600" dirty="0"/>
              <a:t>}}" </a:t>
            </a:r>
            <a:r>
              <a:rPr lang="es-ES" sz="1600" dirty="0" err="1"/>
              <a:t>ng-repeat</a:t>
            </a:r>
            <a:r>
              <a:rPr lang="es-ES" sz="1600" dirty="0"/>
              <a:t>="post in </a:t>
            </a:r>
            <a:r>
              <a:rPr lang="es-ES" sz="1600" dirty="0" err="1"/>
              <a:t>aPosts</a:t>
            </a:r>
            <a:r>
              <a:rPr lang="es-ES" sz="1600" dirty="0"/>
              <a:t>"&gt;</a:t>
            </a:r>
          </a:p>
          <a:p>
            <a:r>
              <a:rPr lang="es-ES" sz="1600" dirty="0"/>
              <a:t>		{{</a:t>
            </a:r>
            <a:r>
              <a:rPr lang="es-ES" sz="1600" dirty="0" err="1"/>
              <a:t>post.content</a:t>
            </a:r>
            <a:r>
              <a:rPr lang="es-ES" sz="1600" dirty="0"/>
              <a:t>}}</a:t>
            </a:r>
          </a:p>
          <a:p>
            <a:r>
              <a:rPr lang="es-ES" sz="1600" dirty="0"/>
              <a:t>	&lt;/</a:t>
            </a:r>
            <a:r>
              <a:rPr lang="es-ES" sz="1600" dirty="0" err="1"/>
              <a:t>uib-accordion-group</a:t>
            </a:r>
            <a:r>
              <a:rPr lang="es-ES" sz="1600" dirty="0"/>
              <a:t>&gt;</a:t>
            </a:r>
          </a:p>
          <a:p>
            <a:r>
              <a:rPr lang="es-ES" sz="1600" dirty="0"/>
              <a:t>&lt;/</a:t>
            </a:r>
            <a:r>
              <a:rPr lang="es-ES" sz="1600" dirty="0" err="1"/>
              <a:t>uib-accordion</a:t>
            </a:r>
            <a:r>
              <a:rPr lang="es-ES" sz="1600" dirty="0"/>
              <a:t>&gt;</a:t>
            </a:r>
          </a:p>
        </p:txBody>
      </p:sp>
      <p:sp>
        <p:nvSpPr>
          <p:cNvPr id="8" name="Rectángulo 7"/>
          <p:cNvSpPr/>
          <p:nvPr/>
        </p:nvSpPr>
        <p:spPr>
          <a:xfrm>
            <a:off x="4102464" y="5509340"/>
            <a:ext cx="4256555" cy="58477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dk1"/>
                </a:solidFill>
              </a:rPr>
              <a:t>&lt;</a:t>
            </a:r>
            <a:r>
              <a:rPr lang="en-US" sz="1600" dirty="0" err="1">
                <a:solidFill>
                  <a:schemeClr val="dk1"/>
                </a:solidFill>
              </a:rPr>
              <a:t>uib</a:t>
            </a:r>
            <a:r>
              <a:rPr lang="en-US" sz="1600" dirty="0">
                <a:solidFill>
                  <a:schemeClr val="dk1"/>
                </a:solidFill>
              </a:rPr>
              <a:t>-rating ng-model="rate" max="max" </a:t>
            </a:r>
            <a:r>
              <a:rPr lang="en-US" sz="1600" dirty="0" err="1">
                <a:solidFill>
                  <a:schemeClr val="dk1"/>
                </a:solidFill>
              </a:rPr>
              <a:t>readonly</a:t>
            </a:r>
            <a:r>
              <a:rPr lang="en-US" sz="1600" dirty="0">
                <a:solidFill>
                  <a:schemeClr val="dk1"/>
                </a:solidFill>
              </a:rPr>
              <a:t>="</a:t>
            </a:r>
            <a:r>
              <a:rPr lang="en-US" sz="1600" dirty="0" err="1">
                <a:solidFill>
                  <a:schemeClr val="dk1"/>
                </a:solidFill>
              </a:rPr>
              <a:t>isReadonly</a:t>
            </a:r>
            <a:r>
              <a:rPr lang="en-US" sz="1600" dirty="0">
                <a:solidFill>
                  <a:schemeClr val="dk1"/>
                </a:solidFill>
              </a:rPr>
              <a:t>"&gt;&lt;/</a:t>
            </a:r>
            <a:r>
              <a:rPr lang="en-US" sz="1600" dirty="0" err="1">
                <a:solidFill>
                  <a:schemeClr val="dk1"/>
                </a:solidFill>
              </a:rPr>
              <a:t>uib</a:t>
            </a:r>
            <a:r>
              <a:rPr lang="en-US" sz="1600" dirty="0">
                <a:solidFill>
                  <a:schemeClr val="dk1"/>
                </a:solidFill>
              </a:rPr>
              <a:t>-rating&gt;</a:t>
            </a:r>
            <a:endParaRPr lang="es-ES" sz="1600" dirty="0">
              <a:solidFill>
                <a:schemeClr val="dk1"/>
              </a:solidFill>
            </a:endParaRPr>
          </a:p>
        </p:txBody>
      </p:sp>
      <p:sp>
        <p:nvSpPr>
          <p:cNvPr id="17" name="Rectángulo 16"/>
          <p:cNvSpPr/>
          <p:nvPr/>
        </p:nvSpPr>
        <p:spPr>
          <a:xfrm>
            <a:off x="3023864" y="4923673"/>
            <a:ext cx="413683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600" dirty="0">
                <a:hlinkClick r:id="rId6"/>
              </a:rPr>
              <a:t>https://angular-ui.github.io/bootstrap/#/rating</a:t>
            </a:r>
            <a:r>
              <a:rPr lang="es-ES" sz="1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61112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432779" cy="638174"/>
          </a:xfrm>
        </p:spPr>
        <p:txBody>
          <a:bodyPr>
            <a:normAutofit/>
          </a:bodyPr>
          <a:lstStyle/>
          <a:p>
            <a:pPr algn="ctr"/>
            <a:r>
              <a:rPr lang="es-ES" noProof="1" smtClean="0"/>
              <a:t>Prototipos con </a:t>
            </a:r>
            <a:r>
              <a:rPr lang="es-ES" dirty="0" err="1" smtClean="0"/>
              <a:t>ui-grid</a:t>
            </a:r>
            <a:endParaRPr lang="en-US" noProof="1"/>
          </a:p>
        </p:txBody>
      </p:sp>
      <p:pic>
        <p:nvPicPr>
          <p:cNvPr id="18" name="Picture 2" descr="https://avatars0.githubusercontent.com/u/1530011?v=3&amp;s=40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1429" y="253114"/>
            <a:ext cx="750187" cy="750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ángulo 15"/>
          <p:cNvSpPr/>
          <p:nvPr/>
        </p:nvSpPr>
        <p:spPr>
          <a:xfrm>
            <a:off x="1377623" y="1557903"/>
            <a:ext cx="19892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>
                <a:hlinkClick r:id="rId4"/>
              </a:rPr>
              <a:t>http://ui-grid.info</a:t>
            </a:r>
            <a:r>
              <a:rPr lang="es-ES" dirty="0" smtClean="0">
                <a:hlinkClick r:id="rId4"/>
              </a:rPr>
              <a:t>/</a:t>
            </a:r>
            <a:r>
              <a:rPr lang="es-ES" dirty="0" smtClean="0"/>
              <a:t> </a:t>
            </a:r>
            <a:endParaRPr lang="es-ES" dirty="0"/>
          </a:p>
        </p:txBody>
      </p:sp>
      <p:sp>
        <p:nvSpPr>
          <p:cNvPr id="5" name="Rectángulo 4"/>
          <p:cNvSpPr/>
          <p:nvPr/>
        </p:nvSpPr>
        <p:spPr>
          <a:xfrm>
            <a:off x="1529661" y="2309151"/>
            <a:ext cx="54242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smtClean="0"/>
              <a:t>&lt;div </a:t>
            </a:r>
            <a:r>
              <a:rPr lang="es-ES" dirty="0" err="1" smtClean="0"/>
              <a:t>class</a:t>
            </a:r>
            <a:r>
              <a:rPr lang="es-ES" dirty="0" smtClean="0"/>
              <a:t>= "</a:t>
            </a:r>
            <a:r>
              <a:rPr lang="es-ES" dirty="0"/>
              <a:t> </a:t>
            </a:r>
            <a:r>
              <a:rPr lang="es-ES" dirty="0" err="1"/>
              <a:t>gridStyles</a:t>
            </a:r>
            <a:r>
              <a:rPr lang="es-ES" dirty="0"/>
              <a:t> </a:t>
            </a:r>
            <a:r>
              <a:rPr lang="es-ES" dirty="0" smtClean="0"/>
              <a:t>" </a:t>
            </a:r>
            <a:r>
              <a:rPr lang="es-ES" dirty="0" err="1" smtClean="0"/>
              <a:t>ui-grid</a:t>
            </a:r>
            <a:r>
              <a:rPr lang="es-ES" dirty="0"/>
              <a:t>="{ data : </a:t>
            </a:r>
            <a:r>
              <a:rPr lang="es-ES" dirty="0" err="1"/>
              <a:t>aMiembros</a:t>
            </a:r>
            <a:r>
              <a:rPr lang="es-ES" dirty="0"/>
              <a:t> }"&gt;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62844" y="3060400"/>
            <a:ext cx="4906741" cy="1995729"/>
          </a:xfrm>
          <a:prstGeom prst="rect">
            <a:avLst/>
          </a:prstGeom>
        </p:spPr>
      </p:pic>
      <p:sp>
        <p:nvSpPr>
          <p:cNvPr id="17" name="Rectángulo 16"/>
          <p:cNvSpPr/>
          <p:nvPr/>
        </p:nvSpPr>
        <p:spPr>
          <a:xfrm>
            <a:off x="1529661" y="5438046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" dirty="0"/>
              <a:t>.</a:t>
            </a:r>
            <a:r>
              <a:rPr lang="es-ES" dirty="0" err="1"/>
              <a:t>gridStyles</a:t>
            </a:r>
            <a:r>
              <a:rPr lang="es-ES" dirty="0"/>
              <a:t> </a:t>
            </a:r>
            <a:r>
              <a:rPr lang="es-ES" dirty="0" smtClean="0"/>
              <a:t>{ </a:t>
            </a:r>
            <a:r>
              <a:rPr lang="es-ES" dirty="0" err="1"/>
              <a:t>width</a:t>
            </a:r>
            <a:r>
              <a:rPr lang="es-ES" dirty="0"/>
              <a:t>: 700px</a:t>
            </a:r>
            <a:r>
              <a:rPr lang="es-ES" dirty="0" smtClean="0"/>
              <a:t>;   </a:t>
            </a:r>
            <a:r>
              <a:rPr lang="es-ES" dirty="0" err="1"/>
              <a:t>height</a:t>
            </a:r>
            <a:r>
              <a:rPr lang="es-ES" dirty="0"/>
              <a:t>: 250px</a:t>
            </a:r>
            <a:r>
              <a:rPr lang="es-ES" dirty="0" smtClean="0"/>
              <a:t>;}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83697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Práctica: Prototipo Web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894" y="1336835"/>
            <a:ext cx="3454811" cy="4817934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4840" y="1336835"/>
            <a:ext cx="3106961" cy="3900487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6773" y="4176713"/>
            <a:ext cx="3178770" cy="2121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361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Sesión 1</a:t>
            </a:r>
            <a:endParaRPr lang="es-ES" dirty="0"/>
          </a:p>
        </p:txBody>
      </p:sp>
      <p:sp>
        <p:nvSpPr>
          <p:cNvPr id="4" name="Marcador de contenido 3"/>
          <p:cNvSpPr>
            <a:spLocks noGrp="1"/>
          </p:cNvSpPr>
          <p:nvPr>
            <p:ph idx="1"/>
          </p:nvPr>
        </p:nvSpPr>
        <p:spPr>
          <a:xfrm>
            <a:off x="1678675" y="1594022"/>
            <a:ext cx="6855726" cy="4904314"/>
          </a:xfrm>
        </p:spPr>
        <p:txBody>
          <a:bodyPr>
            <a:normAutofit/>
          </a:bodyPr>
          <a:lstStyle/>
          <a:p>
            <a:endParaRPr lang="es-ES" dirty="0" smtClean="0"/>
          </a:p>
          <a:p>
            <a:r>
              <a:rPr lang="es-ES" dirty="0" smtClean="0"/>
              <a:t>Introducción a Angular JS</a:t>
            </a:r>
          </a:p>
          <a:p>
            <a:r>
              <a:rPr lang="es-ES" dirty="0" smtClean="0"/>
              <a:t>Modularidad </a:t>
            </a:r>
            <a:r>
              <a:rPr lang="es-ES" dirty="0"/>
              <a:t>y </a:t>
            </a:r>
            <a:r>
              <a:rPr lang="en-US" i="1" dirty="0" smtClean="0"/>
              <a:t>Scaffolding</a:t>
            </a:r>
            <a:r>
              <a:rPr lang="es-ES" dirty="0" smtClean="0"/>
              <a:t> complejo</a:t>
            </a:r>
            <a:r>
              <a:rPr lang="es-ES" dirty="0" smtClean="0"/>
              <a:t>.</a:t>
            </a:r>
          </a:p>
          <a:p>
            <a:pPr lvl="1"/>
            <a:r>
              <a:rPr lang="es-ES" dirty="0" smtClean="0"/>
              <a:t> </a:t>
            </a:r>
            <a:r>
              <a:rPr lang="es-ES" dirty="0" smtClean="0"/>
              <a:t>Guías de estilo</a:t>
            </a:r>
          </a:p>
          <a:p>
            <a:pPr marL="342900" lvl="1" indent="-342900"/>
            <a:r>
              <a:rPr lang="es-ES" sz="1800" noProof="1"/>
              <a:t>Formularios. Validación</a:t>
            </a:r>
            <a:endParaRPr lang="es-ES" sz="1800" dirty="0"/>
          </a:p>
          <a:p>
            <a:pPr marL="342900" lvl="1" indent="-342900"/>
            <a:r>
              <a:rPr lang="es-ES" sz="1800" dirty="0"/>
              <a:t>Directivas y </a:t>
            </a:r>
            <a:r>
              <a:rPr lang="es-ES" sz="1800" dirty="0" smtClean="0"/>
              <a:t>acceso a datos. </a:t>
            </a:r>
          </a:p>
          <a:p>
            <a:pPr marL="742950" lvl="2" indent="-342900"/>
            <a:r>
              <a:rPr lang="en-US" sz="1600" i="1" dirty="0" smtClean="0"/>
              <a:t>Binding</a:t>
            </a:r>
            <a:r>
              <a:rPr lang="es-ES" sz="1600" dirty="0" smtClean="0"/>
              <a:t> </a:t>
            </a:r>
            <a:r>
              <a:rPr lang="es-ES" sz="1600" dirty="0"/>
              <a:t>y seguridad. </a:t>
            </a:r>
            <a:r>
              <a:rPr lang="es-ES" sz="1600" dirty="0" smtClean="0"/>
              <a:t>Servicio </a:t>
            </a:r>
            <a:r>
              <a:rPr lang="es-ES" sz="1600" dirty="0"/>
              <a:t>$</a:t>
            </a:r>
            <a:r>
              <a:rPr lang="es-ES" sz="1600" dirty="0" smtClean="0"/>
              <a:t>http</a:t>
            </a:r>
          </a:p>
          <a:p>
            <a:pPr marL="342900" lvl="1" indent="-342900"/>
            <a:r>
              <a:rPr lang="es-ES" sz="1800" dirty="0" smtClean="0"/>
              <a:t>Proyectos y </a:t>
            </a:r>
            <a:r>
              <a:rPr lang="es-ES" sz="1800" dirty="0" err="1" smtClean="0"/>
              <a:t>proptotipos</a:t>
            </a:r>
            <a:r>
              <a:rPr lang="es-ES" sz="1800" dirty="0" smtClean="0"/>
              <a:t>. </a:t>
            </a:r>
            <a:r>
              <a:rPr lang="es-ES" dirty="0" smtClean="0"/>
              <a:t>Aplicaciones </a:t>
            </a:r>
            <a:r>
              <a:rPr lang="es-ES" dirty="0"/>
              <a:t>de Angular</a:t>
            </a:r>
          </a:p>
          <a:p>
            <a:pPr lvl="1"/>
            <a:r>
              <a:rPr lang="es-ES" dirty="0"/>
              <a:t>Angular UI / UI </a:t>
            </a:r>
            <a:r>
              <a:rPr lang="es-ES" dirty="0" smtClean="0"/>
              <a:t>Bootstrap</a:t>
            </a:r>
          </a:p>
          <a:p>
            <a:pPr lvl="1"/>
            <a:r>
              <a:rPr lang="es-ES" noProof="1" smtClean="0"/>
              <a:t>Angular Material …</a:t>
            </a:r>
            <a:endParaRPr lang="es-ES" noProof="1"/>
          </a:p>
          <a:p>
            <a:pPr marL="342900" lvl="1" indent="-342900"/>
            <a:endParaRPr lang="es-ES" sz="1800" dirty="0" smtClean="0"/>
          </a:p>
        </p:txBody>
      </p:sp>
    </p:spTree>
    <p:extLst>
      <p:ext uri="{BB962C8B-B14F-4D97-AF65-F5344CB8AC3E}">
        <p14:creationId xmlns:p14="http://schemas.microsoft.com/office/powerpoint/2010/main" val="21630611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061429" y="253114"/>
            <a:ext cx="750188" cy="750188"/>
          </a:xfrm>
          <a:prstGeom prst="rect">
            <a:avLst/>
          </a:prstGeom>
        </p:spPr>
      </p:pic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628650" y="365127"/>
            <a:ext cx="7432779" cy="638174"/>
          </a:xfrm>
        </p:spPr>
        <p:txBody>
          <a:bodyPr/>
          <a:lstStyle/>
          <a:p>
            <a:pPr algn="ctr"/>
            <a:r>
              <a:rPr lang="en-US" dirty="0" smtClean="0"/>
              <a:t>Scope</a:t>
            </a:r>
            <a:r>
              <a:rPr lang="es-ES" dirty="0" smtClean="0"/>
              <a:t> y herencia</a:t>
            </a:r>
            <a:endParaRPr lang="es-ES" dirty="0"/>
          </a:p>
        </p:txBody>
      </p:sp>
      <p:sp>
        <p:nvSpPr>
          <p:cNvPr id="2" name="Rectángulo 1"/>
          <p:cNvSpPr/>
          <p:nvPr/>
        </p:nvSpPr>
        <p:spPr>
          <a:xfrm>
            <a:off x="2252972" y="5455300"/>
            <a:ext cx="467761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 smtClean="0"/>
              <a:t>Otros directivas, e.g. </a:t>
            </a:r>
            <a:r>
              <a:rPr lang="es-ES" noProof="1" smtClean="0"/>
              <a:t>ngRepeat</a:t>
            </a:r>
            <a:r>
              <a:rPr lang="es-ES" dirty="0" smtClean="0"/>
              <a:t>, </a:t>
            </a:r>
            <a:r>
              <a:rPr lang="es-ES" dirty="0"/>
              <a:t>pueden crear sus propios </a:t>
            </a:r>
            <a:r>
              <a:rPr lang="en-US" i="1" dirty="0" smtClean="0"/>
              <a:t>scope</a:t>
            </a:r>
            <a:r>
              <a:rPr lang="es-ES" dirty="0" smtClean="0"/>
              <a:t> </a:t>
            </a:r>
            <a:r>
              <a:rPr lang="es-ES" dirty="0"/>
              <a:t>contenidos en el anterior</a:t>
            </a:r>
          </a:p>
        </p:txBody>
      </p:sp>
      <p:sp>
        <p:nvSpPr>
          <p:cNvPr id="4" name="Rectángulo 3"/>
          <p:cNvSpPr/>
          <p:nvPr/>
        </p:nvSpPr>
        <p:spPr>
          <a:xfrm>
            <a:off x="1478635" y="1446950"/>
            <a:ext cx="573280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/>
              <a:t>La directiva </a:t>
            </a:r>
            <a:r>
              <a:rPr lang="es-ES" noProof="1"/>
              <a:t>ngApp</a:t>
            </a:r>
            <a:r>
              <a:rPr lang="es-ES" dirty="0"/>
              <a:t> crea el </a:t>
            </a:r>
            <a:r>
              <a:rPr lang="en-US" i="1" dirty="0"/>
              <a:t>scope</a:t>
            </a:r>
            <a:r>
              <a:rPr lang="es-ES" dirty="0"/>
              <a:t> "padre" de la aplicación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3498574" y="1816282"/>
            <a:ext cx="1273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$</a:t>
            </a:r>
            <a:r>
              <a:rPr lang="es-ES" b="1" noProof="1" smtClean="0"/>
              <a:t>rootScope</a:t>
            </a:r>
            <a:endParaRPr lang="es-ES" b="1" noProof="1"/>
          </a:p>
        </p:txBody>
      </p:sp>
      <p:sp>
        <p:nvSpPr>
          <p:cNvPr id="6" name="Rectángulo 5"/>
          <p:cNvSpPr/>
          <p:nvPr/>
        </p:nvSpPr>
        <p:spPr>
          <a:xfrm>
            <a:off x="1478635" y="3211411"/>
            <a:ext cx="53564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/>
              <a:t>La directiva </a:t>
            </a:r>
            <a:r>
              <a:rPr lang="es-ES" noProof="1" smtClean="0"/>
              <a:t>ngController</a:t>
            </a:r>
            <a:r>
              <a:rPr lang="es-ES" dirty="0" smtClean="0"/>
              <a:t> crea un </a:t>
            </a:r>
            <a:r>
              <a:rPr lang="en-US" i="1" dirty="0" smtClean="0"/>
              <a:t>scope</a:t>
            </a:r>
            <a:r>
              <a:rPr lang="es-ES" dirty="0" smtClean="0"/>
              <a:t> hijo, </a:t>
            </a:r>
            <a:r>
              <a:rPr lang="es-ES" b="1" dirty="0" smtClean="0"/>
              <a:t>$</a:t>
            </a:r>
            <a:r>
              <a:rPr lang="en-US" b="1" dirty="0" smtClean="0"/>
              <a:t>scope</a:t>
            </a:r>
            <a:r>
              <a:rPr lang="es-ES" dirty="0" smtClean="0"/>
              <a:t>, por </a:t>
            </a:r>
            <a:r>
              <a:rPr lang="es-ES" b="1" dirty="0" smtClean="0"/>
              <a:t>herencia prototípica </a:t>
            </a:r>
            <a:r>
              <a:rPr lang="es-ES" dirty="0" smtClean="0"/>
              <a:t>a partir del anterior</a:t>
            </a:r>
            <a:endParaRPr lang="es-ES" dirty="0"/>
          </a:p>
        </p:txBody>
      </p:sp>
      <p:sp>
        <p:nvSpPr>
          <p:cNvPr id="8" name="CuadroTexto 7"/>
          <p:cNvSpPr txBox="1"/>
          <p:nvPr/>
        </p:nvSpPr>
        <p:spPr>
          <a:xfrm>
            <a:off x="2261324" y="2371435"/>
            <a:ext cx="48061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Este objeto incluye diversos métodos, e.g. relacionados con la gestión de los eventos</a:t>
            </a:r>
            <a:endParaRPr lang="es-ES" dirty="0"/>
          </a:p>
        </p:txBody>
      </p:sp>
      <p:sp>
        <p:nvSpPr>
          <p:cNvPr id="9" name="CuadroTexto 8"/>
          <p:cNvSpPr txBox="1"/>
          <p:nvPr/>
        </p:nvSpPr>
        <p:spPr>
          <a:xfrm>
            <a:off x="2261324" y="4070558"/>
            <a:ext cx="50223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Es en este objeto en el que se definen las propiedades de la vista, pero igualmente accede a todos los elementos del prototipo del objeto padre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336762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244815" cy="638174"/>
          </a:xfrm>
        </p:spPr>
        <p:txBody>
          <a:bodyPr/>
          <a:lstStyle/>
          <a:p>
            <a:pPr algn="ctr"/>
            <a:r>
              <a:rPr lang="es-ES" dirty="0" smtClean="0"/>
              <a:t>Enrutamiento alternativo</a:t>
            </a:r>
            <a:endParaRPr lang="es-E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582" y="1518587"/>
            <a:ext cx="3419475" cy="278130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061429" y="253114"/>
            <a:ext cx="750188" cy="750188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4744980" y="3155168"/>
            <a:ext cx="338464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 smtClean="0"/>
              <a:t>&lt;</a:t>
            </a:r>
            <a:r>
              <a:rPr lang="es-ES" dirty="0" err="1"/>
              <a:t>ng-include</a:t>
            </a:r>
            <a:r>
              <a:rPr lang="es-ES" dirty="0"/>
              <a:t> </a:t>
            </a:r>
            <a:r>
              <a:rPr lang="es-ES" dirty="0" err="1"/>
              <a:t>src</a:t>
            </a:r>
            <a:r>
              <a:rPr lang="es-ES" dirty="0"/>
              <a:t>="</a:t>
            </a:r>
            <a:r>
              <a:rPr lang="es-ES" dirty="0" err="1"/>
              <a:t>template</a:t>
            </a:r>
            <a:r>
              <a:rPr lang="es-ES" dirty="0"/>
              <a:t>"&gt;&lt;/</a:t>
            </a:r>
            <a:r>
              <a:rPr lang="es-ES" dirty="0" err="1"/>
              <a:t>ng-include</a:t>
            </a:r>
            <a:r>
              <a:rPr lang="es-ES" dirty="0"/>
              <a:t>&gt;</a:t>
            </a:r>
          </a:p>
        </p:txBody>
      </p:sp>
      <p:sp>
        <p:nvSpPr>
          <p:cNvPr id="6" name="Rectángulo 5"/>
          <p:cNvSpPr/>
          <p:nvPr/>
        </p:nvSpPr>
        <p:spPr>
          <a:xfrm>
            <a:off x="4740240" y="1708318"/>
            <a:ext cx="359015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smtClean="0"/>
              <a:t>data-</a:t>
            </a:r>
            <a:r>
              <a:rPr lang="es-ES" dirty="0" err="1" smtClean="0"/>
              <a:t>ng</a:t>
            </a:r>
            <a:r>
              <a:rPr lang="es-ES" dirty="0" smtClean="0"/>
              <a:t>-</a:t>
            </a:r>
            <a:r>
              <a:rPr lang="es-ES" dirty="0" err="1" smtClean="0"/>
              <a:t>repeat</a:t>
            </a:r>
            <a:r>
              <a:rPr lang="es-ES" dirty="0"/>
              <a:t>="page in </a:t>
            </a:r>
            <a:r>
              <a:rPr lang="es-ES" dirty="0" err="1"/>
              <a:t>pages</a:t>
            </a:r>
            <a:r>
              <a:rPr lang="es-ES" dirty="0"/>
              <a:t>"&gt;</a:t>
            </a:r>
          </a:p>
          <a:p>
            <a:pPr lvl="1"/>
            <a:r>
              <a:rPr lang="es-ES" dirty="0" smtClean="0"/>
              <a:t>data-</a:t>
            </a:r>
            <a:r>
              <a:rPr lang="es-ES" dirty="0" err="1" smtClean="0"/>
              <a:t>ng</a:t>
            </a:r>
            <a:r>
              <a:rPr lang="es-ES" dirty="0" smtClean="0"/>
              <a:t>-</a:t>
            </a:r>
            <a:r>
              <a:rPr lang="es-ES" dirty="0" err="1" smtClean="0"/>
              <a:t>click</a:t>
            </a:r>
            <a:r>
              <a:rPr lang="es-ES" dirty="0"/>
              <a:t>="</a:t>
            </a:r>
            <a:r>
              <a:rPr lang="es-ES" dirty="0" err="1"/>
              <a:t>loadPage</a:t>
            </a:r>
            <a:r>
              <a:rPr lang="es-ES" dirty="0"/>
              <a:t>(page)"</a:t>
            </a:r>
          </a:p>
        </p:txBody>
      </p:sp>
      <p:sp>
        <p:nvSpPr>
          <p:cNvPr id="7" name="Rectángulo 6"/>
          <p:cNvSpPr/>
          <p:nvPr/>
        </p:nvSpPr>
        <p:spPr>
          <a:xfrm>
            <a:off x="4744980" y="4602018"/>
            <a:ext cx="358541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/>
              <a:t> $</a:t>
            </a:r>
            <a:r>
              <a:rPr lang="es-ES" dirty="0" err="1"/>
              <a:t>scope.loadPage</a:t>
            </a:r>
            <a:r>
              <a:rPr lang="es-ES" dirty="0"/>
              <a:t> = </a:t>
            </a:r>
            <a:r>
              <a:rPr lang="es-ES" dirty="0" err="1"/>
              <a:t>function</a:t>
            </a:r>
            <a:r>
              <a:rPr lang="es-ES" dirty="0"/>
              <a:t> (page) {</a:t>
            </a:r>
          </a:p>
          <a:p>
            <a:pPr lvl="1"/>
            <a:r>
              <a:rPr lang="es-ES" dirty="0" smtClean="0"/>
              <a:t>…</a:t>
            </a:r>
          </a:p>
          <a:p>
            <a:pPr lvl="1"/>
            <a:r>
              <a:rPr lang="es-ES" dirty="0" smtClean="0"/>
              <a:t>$</a:t>
            </a:r>
            <a:r>
              <a:rPr lang="es-ES" dirty="0" err="1"/>
              <a:t>scope.template</a:t>
            </a:r>
            <a:r>
              <a:rPr lang="es-ES" dirty="0"/>
              <a:t> = page.url;</a:t>
            </a:r>
          </a:p>
        </p:txBody>
      </p:sp>
      <p:sp>
        <p:nvSpPr>
          <p:cNvPr id="8" name="CuadroTexto 7"/>
          <p:cNvSpPr txBox="1"/>
          <p:nvPr/>
        </p:nvSpPr>
        <p:spPr>
          <a:xfrm>
            <a:off x="1068405" y="4602018"/>
            <a:ext cx="28105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Sin </a:t>
            </a:r>
            <a:r>
              <a:rPr lang="es-ES" dirty="0" err="1" smtClean="0"/>
              <a:t>ngRoutes</a:t>
            </a:r>
            <a:r>
              <a:rPr lang="es-ES" dirty="0" smtClean="0"/>
              <a:t> se genera un menú que aparentemente carga sucesivas página"</a:t>
            </a:r>
            <a:endParaRPr lang="es-ES" dirty="0"/>
          </a:p>
        </p:txBody>
      </p:sp>
      <p:sp>
        <p:nvSpPr>
          <p:cNvPr id="9" name="CuadroTexto 8"/>
          <p:cNvSpPr txBox="1"/>
          <p:nvPr/>
        </p:nvSpPr>
        <p:spPr>
          <a:xfrm>
            <a:off x="1212783" y="5864202"/>
            <a:ext cx="7500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Es también interesante como se lee el código de </a:t>
            </a:r>
            <a:r>
              <a:rPr lang="es-ES" dirty="0"/>
              <a:t>las páginas / $</a:t>
            </a:r>
            <a:r>
              <a:rPr lang="es-ES" dirty="0" err="1"/>
              <a:t>templateCache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76646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34963" y="476071"/>
            <a:ext cx="7030255" cy="93519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762000">
              <a:lnSpc>
                <a:spcPct val="100000"/>
              </a:lnSpc>
              <a:spcBef>
                <a:spcPts val="0"/>
              </a:spcBef>
            </a:pPr>
            <a:r>
              <a:rPr lang="es-ES" dirty="0"/>
              <a:t>Herencia </a:t>
            </a:r>
            <a:r>
              <a:rPr lang="es-ES" dirty="0" smtClean="0"/>
              <a:t>prototípica</a:t>
            </a:r>
            <a:endParaRPr lang="es-ES" sz="3600" b="1" i="1" dirty="0">
              <a:solidFill>
                <a:srgbClr val="04617B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Constantia"/>
              <a:cs typeface="+mn-cs"/>
            </a:endParaRPr>
          </a:p>
        </p:txBody>
      </p:sp>
      <p:pic>
        <p:nvPicPr>
          <p:cNvPr id="24" name="Picture 2" descr="http://redcart.com/wp-content/uploads/2014/11/network.png"/>
          <p:cNvPicPr>
            <a:picLocks noChangeAspect="1" noChangeArrowheads="1"/>
          </p:cNvPicPr>
          <p:nvPr/>
        </p:nvPicPr>
        <p:blipFill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2366" y="307257"/>
            <a:ext cx="941041" cy="941042"/>
          </a:xfrm>
          <a:prstGeom prst="rect">
            <a:avLst/>
          </a:prstGeom>
          <a:gradFill flip="none" rotWithShape="1">
            <a:gsLst>
              <a:gs pos="0">
                <a:srgbClr val="AB4401"/>
              </a:gs>
              <a:gs pos="100000">
                <a:srgbClr val="FA6500"/>
              </a:gs>
            </a:gsLst>
            <a:lin ang="16200000" scaled="1"/>
            <a:tileRect/>
          </a:gradFill>
          <a:ln>
            <a:noFill/>
          </a:ln>
        </p:spPr>
      </p:pic>
      <p:sp>
        <p:nvSpPr>
          <p:cNvPr id="3" name="Rectángulo 2"/>
          <p:cNvSpPr/>
          <p:nvPr/>
        </p:nvSpPr>
        <p:spPr>
          <a:xfrm>
            <a:off x="2607373" y="1411267"/>
            <a:ext cx="22854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solidFill>
                  <a:prstClr val="black"/>
                </a:solidFill>
              </a:rPr>
              <a:t>prototypal inheritance</a:t>
            </a:r>
            <a:endParaRPr lang="es-ES" i="1" dirty="0"/>
          </a:p>
        </p:txBody>
      </p:sp>
      <p:sp>
        <p:nvSpPr>
          <p:cNvPr id="4" name="CuadroTexto 3"/>
          <p:cNvSpPr txBox="1"/>
          <p:nvPr/>
        </p:nvSpPr>
        <p:spPr>
          <a:xfrm>
            <a:off x="936339" y="2183495"/>
            <a:ext cx="395646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Basándose en la idea de que los objetos heredan de objetos, </a:t>
            </a:r>
            <a:r>
              <a:rPr lang="en-US" b="1" i="1" dirty="0" smtClean="0"/>
              <a:t>Douglas </a:t>
            </a:r>
            <a:r>
              <a:rPr lang="en-US" b="1" i="1" noProof="1" smtClean="0"/>
              <a:t>Crockford</a:t>
            </a:r>
            <a:r>
              <a:rPr lang="es-ES" dirty="0" smtClean="0"/>
              <a:t> sugirió una función que aceptara un objeto y devolviera uno nuevo que tuviera al primero como prototipo </a:t>
            </a:r>
            <a:endParaRPr lang="es-ES" dirty="0"/>
          </a:p>
        </p:txBody>
      </p:sp>
      <p:sp>
        <p:nvSpPr>
          <p:cNvPr id="5" name="Rectángulo 4"/>
          <p:cNvSpPr/>
          <p:nvPr/>
        </p:nvSpPr>
        <p:spPr>
          <a:xfrm>
            <a:off x="5338764" y="2321461"/>
            <a:ext cx="2609483" cy="132343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tabLst>
                <a:tab pos="354013" algn="l"/>
                <a:tab pos="987425" algn="l"/>
              </a:tabLst>
            </a:pPr>
            <a:r>
              <a:rPr lang="en-US" sz="1600" dirty="0">
                <a:solidFill>
                  <a:prstClr val="black"/>
                </a:solidFill>
                <a:latin typeface="Consolas"/>
                <a:cs typeface="Courier New" pitchFamily="49" charset="0"/>
              </a:rPr>
              <a:t>function object(o) {</a:t>
            </a:r>
          </a:p>
          <a:p>
            <a:pPr lvl="1">
              <a:tabLst>
                <a:tab pos="354013" algn="l"/>
                <a:tab pos="987425" algn="l"/>
              </a:tabLst>
            </a:pPr>
            <a:r>
              <a:rPr lang="en-US" sz="1600" dirty="0">
                <a:solidFill>
                  <a:prstClr val="black"/>
                </a:solidFill>
                <a:latin typeface="Consolas"/>
                <a:cs typeface="Courier New" pitchFamily="49" charset="0"/>
              </a:rPr>
              <a:t>function F() {}</a:t>
            </a:r>
          </a:p>
          <a:p>
            <a:pPr lvl="1">
              <a:tabLst>
                <a:tab pos="354013" algn="l"/>
                <a:tab pos="987425" algn="l"/>
              </a:tabLst>
            </a:pPr>
            <a:r>
              <a:rPr lang="en-US" sz="1600" dirty="0" err="1">
                <a:solidFill>
                  <a:prstClr val="black"/>
                </a:solidFill>
                <a:latin typeface="Consolas"/>
                <a:cs typeface="Courier New" pitchFamily="49" charset="0"/>
              </a:rPr>
              <a:t>F.prototype</a:t>
            </a:r>
            <a:r>
              <a:rPr lang="en-US" sz="1600" dirty="0">
                <a:solidFill>
                  <a:prstClr val="black"/>
                </a:solidFill>
                <a:latin typeface="Consolas"/>
                <a:cs typeface="Courier New" pitchFamily="49" charset="0"/>
              </a:rPr>
              <a:t> = o;</a:t>
            </a:r>
          </a:p>
          <a:p>
            <a:pPr lvl="1">
              <a:tabLst>
                <a:tab pos="354013" algn="l"/>
                <a:tab pos="987425" algn="l"/>
              </a:tabLst>
            </a:pPr>
            <a:r>
              <a:rPr lang="en-US" sz="1600" dirty="0">
                <a:solidFill>
                  <a:prstClr val="black"/>
                </a:solidFill>
                <a:latin typeface="Consolas"/>
                <a:cs typeface="Courier New" pitchFamily="49" charset="0"/>
              </a:rPr>
              <a:t>return new F();</a:t>
            </a:r>
          </a:p>
          <a:p>
            <a:pPr>
              <a:tabLst>
                <a:tab pos="354013" algn="l"/>
                <a:tab pos="987425" algn="l"/>
              </a:tabLst>
            </a:pPr>
            <a:r>
              <a:rPr lang="en-US" sz="1600" dirty="0">
                <a:solidFill>
                  <a:prstClr val="black"/>
                </a:solidFill>
                <a:latin typeface="Consolas"/>
                <a:cs typeface="Courier New" pitchFamily="49" charset="0"/>
              </a:rPr>
              <a:t>}</a:t>
            </a:r>
            <a:endParaRPr lang="es-ES" sz="1600" dirty="0">
              <a:solidFill>
                <a:prstClr val="black"/>
              </a:solidFill>
              <a:latin typeface="Consolas"/>
              <a:cs typeface="Courier New" pitchFamily="49" charset="0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1003086" y="4109885"/>
            <a:ext cx="67060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Este patrón ha sido recogido por </a:t>
            </a:r>
            <a:r>
              <a:rPr lang="es-ES" noProof="1" smtClean="0"/>
              <a:t>ECMAScrip</a:t>
            </a:r>
            <a:r>
              <a:rPr lang="es-ES" dirty="0" smtClean="0"/>
              <a:t> 5 como el nuevo método estático </a:t>
            </a:r>
            <a:r>
              <a:rPr lang="es-ES" b="1" dirty="0" err="1" smtClean="0"/>
              <a:t>Object</a:t>
            </a:r>
            <a:r>
              <a:rPr lang="es-ES" b="1" dirty="0" smtClean="0"/>
              <a:t> .</a:t>
            </a:r>
            <a:r>
              <a:rPr lang="es-ES" b="1" dirty="0" err="1" smtClean="0"/>
              <a:t>create</a:t>
            </a:r>
            <a:r>
              <a:rPr lang="es-ES" b="1" dirty="0" smtClean="0"/>
              <a:t>()</a:t>
            </a:r>
            <a:r>
              <a:rPr lang="es-ES" dirty="0" smtClean="0"/>
              <a:t> </a:t>
            </a:r>
            <a:endParaRPr lang="es-ES" dirty="0"/>
          </a:p>
        </p:txBody>
      </p:sp>
      <p:sp>
        <p:nvSpPr>
          <p:cNvPr id="7" name="CuadroTexto 6"/>
          <p:cNvSpPr txBox="1"/>
          <p:nvPr/>
        </p:nvSpPr>
        <p:spPr>
          <a:xfrm>
            <a:off x="1836338" y="4898035"/>
            <a:ext cx="50395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Si tengo un objeto </a:t>
            </a:r>
            <a:r>
              <a:rPr lang="es-ES" dirty="0" err="1" smtClean="0"/>
              <a:t>oPadre</a:t>
            </a:r>
            <a:r>
              <a:rPr lang="es-ES" dirty="0" smtClean="0"/>
              <a:t> (e.g. creado literalmente)</a:t>
            </a:r>
          </a:p>
          <a:p>
            <a:r>
              <a:rPr lang="es-ES" dirty="0" err="1" smtClean="0"/>
              <a:t>oHijo</a:t>
            </a:r>
            <a:r>
              <a:rPr lang="es-ES" dirty="0" smtClean="0"/>
              <a:t> </a:t>
            </a:r>
            <a:r>
              <a:rPr lang="es-ES" dirty="0"/>
              <a:t>= </a:t>
            </a:r>
            <a:r>
              <a:rPr lang="es-ES" dirty="0" err="1"/>
              <a:t>Object</a:t>
            </a:r>
            <a:r>
              <a:rPr lang="es-ES" dirty="0"/>
              <a:t> .</a:t>
            </a:r>
            <a:r>
              <a:rPr lang="es-ES" dirty="0" err="1" smtClean="0"/>
              <a:t>create</a:t>
            </a:r>
            <a:r>
              <a:rPr lang="es-ES" dirty="0" smtClean="0"/>
              <a:t>(</a:t>
            </a:r>
            <a:r>
              <a:rPr lang="es-ES" dirty="0" err="1"/>
              <a:t>oPadre</a:t>
            </a:r>
            <a:r>
              <a:rPr lang="es-ES" dirty="0" smtClean="0"/>
              <a:t>)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8430045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60119" y="307259"/>
            <a:ext cx="7030255" cy="93519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762000">
              <a:lnSpc>
                <a:spcPct val="100000"/>
              </a:lnSpc>
              <a:spcBef>
                <a:spcPts val="0"/>
              </a:spcBef>
            </a:pPr>
            <a:r>
              <a:rPr lang="es-ES" dirty="0" smtClean="0"/>
              <a:t>Método </a:t>
            </a:r>
            <a:r>
              <a:rPr lang="es-ES" dirty="0" err="1" smtClean="0"/>
              <a:t>Object</a:t>
            </a:r>
            <a:r>
              <a:rPr lang="es-ES" dirty="0" smtClean="0"/>
              <a:t> </a:t>
            </a:r>
            <a:r>
              <a:rPr lang="es-ES" dirty="0"/>
              <a:t>.</a:t>
            </a:r>
            <a:r>
              <a:rPr lang="es-ES" dirty="0" err="1"/>
              <a:t>create</a:t>
            </a:r>
            <a:r>
              <a:rPr lang="es-ES" dirty="0"/>
              <a:t>() </a:t>
            </a:r>
          </a:p>
        </p:txBody>
      </p:sp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2367" y="307258"/>
            <a:ext cx="941041" cy="935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CuadroTexto 18"/>
          <p:cNvSpPr txBox="1"/>
          <p:nvPr/>
        </p:nvSpPr>
        <p:spPr>
          <a:xfrm>
            <a:off x="1225505" y="1463040"/>
            <a:ext cx="55410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Incorporado al estándar ECMAScript5</a:t>
            </a:r>
          </a:p>
          <a:p>
            <a:r>
              <a:rPr lang="es-ES" dirty="0" smtClean="0"/>
              <a:t>Su </a:t>
            </a:r>
            <a:r>
              <a:rPr lang="es-ES" b="1" dirty="0" smtClean="0"/>
              <a:t>segundo parámetro </a:t>
            </a:r>
            <a:r>
              <a:rPr lang="es-ES" dirty="0" smtClean="0"/>
              <a:t>son las nuevas propiedades extra que se añaden al objeto hijo</a:t>
            </a:r>
            <a:endParaRPr lang="es-ES" dirty="0"/>
          </a:p>
        </p:txBody>
      </p:sp>
      <p:sp>
        <p:nvSpPr>
          <p:cNvPr id="11" name="Rectángulo 10"/>
          <p:cNvSpPr/>
          <p:nvPr/>
        </p:nvSpPr>
        <p:spPr>
          <a:xfrm>
            <a:off x="2307102" y="2505670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err="1"/>
              <a:t>var</a:t>
            </a:r>
            <a:r>
              <a:rPr lang="en-US" dirty="0"/>
              <a:t> child = </a:t>
            </a:r>
            <a:r>
              <a:rPr lang="en-US" dirty="0" err="1"/>
              <a:t>Object.create</a:t>
            </a:r>
            <a:r>
              <a:rPr lang="en-US" dirty="0"/>
              <a:t>(parent, {</a:t>
            </a:r>
          </a:p>
          <a:p>
            <a:pPr lvl="1"/>
            <a:r>
              <a:rPr lang="en-US" dirty="0"/>
              <a:t>age: { value: 2 } // ECMA5 </a:t>
            </a:r>
            <a:r>
              <a:rPr lang="en-US" dirty="0" smtClean="0"/>
              <a:t>descriptor</a:t>
            </a:r>
          </a:p>
          <a:p>
            <a:r>
              <a:rPr lang="en-US" dirty="0" smtClean="0"/>
              <a:t>});</a:t>
            </a:r>
            <a:endParaRPr lang="es-ES" dirty="0"/>
          </a:p>
        </p:txBody>
      </p:sp>
      <p:sp>
        <p:nvSpPr>
          <p:cNvPr id="13" name="CuadroTexto 12"/>
          <p:cNvSpPr txBox="1"/>
          <p:nvPr/>
        </p:nvSpPr>
        <p:spPr>
          <a:xfrm>
            <a:off x="1272129" y="3815928"/>
            <a:ext cx="64168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Este segundo parámetro corresponde a un objeto, en el que cada propiedad se define mediante los nuevos descriptores, también incorporados en </a:t>
            </a:r>
            <a:r>
              <a:rPr lang="en-US" dirty="0"/>
              <a:t>ECMA5 </a:t>
            </a:r>
            <a:endParaRPr lang="es-ES" dirty="0"/>
          </a:p>
        </p:txBody>
      </p:sp>
      <p:sp>
        <p:nvSpPr>
          <p:cNvPr id="22" name="CuadroTexto 21"/>
          <p:cNvSpPr txBox="1"/>
          <p:nvPr/>
        </p:nvSpPr>
        <p:spPr>
          <a:xfrm>
            <a:off x="1272129" y="5024901"/>
            <a:ext cx="62855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Alternativamente, una vez creado el objeto hijo, puede ser modificado dinámicamente como cualquier objeto JavaScript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04532278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061429" y="253114"/>
            <a:ext cx="750188" cy="750188"/>
          </a:xfrm>
          <a:prstGeom prst="rect">
            <a:avLst/>
          </a:prstGeom>
        </p:spPr>
      </p:pic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628650" y="365127"/>
            <a:ext cx="7432779" cy="638174"/>
          </a:xfrm>
        </p:spPr>
        <p:txBody>
          <a:bodyPr/>
          <a:lstStyle/>
          <a:p>
            <a:pPr algn="ctr"/>
            <a:r>
              <a:rPr lang="es-ES" dirty="0" smtClean="0"/>
              <a:t>Jerarquía de herencia</a:t>
            </a:r>
            <a:endParaRPr lang="es-ES" dirty="0"/>
          </a:p>
        </p:txBody>
      </p:sp>
      <p:sp>
        <p:nvSpPr>
          <p:cNvPr id="10" name="Rectángulo 9"/>
          <p:cNvSpPr/>
          <p:nvPr/>
        </p:nvSpPr>
        <p:spPr>
          <a:xfrm>
            <a:off x="1063806" y="1509827"/>
            <a:ext cx="421630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600" noProof="1" smtClean="0"/>
              <a:t>&lt;div ng-app&gt; &lt;!-- creates a $rootScope --&gt;</a:t>
            </a:r>
          </a:p>
          <a:p>
            <a:pPr lvl="1"/>
            <a:r>
              <a:rPr lang="es-ES" sz="1600" noProof="1" smtClean="0"/>
              <a:t>&lt;div ng-controller="OuterController"&gt;</a:t>
            </a:r>
          </a:p>
          <a:p>
            <a:pPr lvl="2"/>
            <a:r>
              <a:rPr lang="es-ES" sz="1600" noProof="1" smtClean="0"/>
              <a:t>&lt;div ng-controller="InnerController"&gt; </a:t>
            </a:r>
          </a:p>
          <a:p>
            <a:pPr lvl="2"/>
            <a:r>
              <a:rPr lang="es-ES" sz="1600" noProof="1" smtClean="0"/>
              <a:t>&lt;/div&gt;</a:t>
            </a:r>
          </a:p>
          <a:p>
            <a:pPr lvl="1"/>
            <a:r>
              <a:rPr lang="es-ES" sz="1600" noProof="1" smtClean="0"/>
              <a:t>&lt;/div&gt;</a:t>
            </a:r>
          </a:p>
          <a:p>
            <a:r>
              <a:rPr lang="es-ES" sz="1600" noProof="1" smtClean="0"/>
              <a:t>&lt;/div&gt;</a:t>
            </a:r>
            <a:endParaRPr lang="es-ES" sz="1600" noProof="1"/>
          </a:p>
        </p:txBody>
      </p:sp>
      <p:sp>
        <p:nvSpPr>
          <p:cNvPr id="11" name="Rectángulo 10"/>
          <p:cNvSpPr/>
          <p:nvPr/>
        </p:nvSpPr>
        <p:spPr>
          <a:xfrm>
            <a:off x="6028223" y="1678766"/>
            <a:ext cx="14618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 smtClean="0"/>
              <a:t>$</a:t>
            </a:r>
            <a:r>
              <a:rPr lang="es-ES" noProof="1" smtClean="0"/>
              <a:t>rootScope</a:t>
            </a:r>
            <a:endParaRPr lang="es-ES" noProof="1"/>
          </a:p>
        </p:txBody>
      </p:sp>
      <p:sp>
        <p:nvSpPr>
          <p:cNvPr id="12" name="Rectángulo 11"/>
          <p:cNvSpPr/>
          <p:nvPr/>
        </p:nvSpPr>
        <p:spPr>
          <a:xfrm>
            <a:off x="3371025" y="5136162"/>
            <a:ext cx="473486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 smtClean="0"/>
              <a:t>Al llega a </a:t>
            </a:r>
            <a:r>
              <a:rPr lang="es-ES" noProof="1"/>
              <a:t>ng-controller="InnerController</a:t>
            </a:r>
            <a:r>
              <a:rPr lang="es-ES" noProof="1" smtClean="0"/>
              <a:t>", es </a:t>
            </a:r>
            <a:r>
              <a:rPr lang="es-ES" dirty="0" smtClean="0"/>
              <a:t>scope1.new() quien crea un nuevo </a:t>
            </a:r>
            <a:r>
              <a:rPr lang="en-US" i="1" dirty="0" smtClean="0"/>
              <a:t>scope</a:t>
            </a:r>
            <a:r>
              <a:rPr lang="es-ES" dirty="0" smtClean="0"/>
              <a:t> hijo (scope2</a:t>
            </a:r>
            <a:r>
              <a:rPr lang="es-ES" dirty="0"/>
              <a:t>) </a:t>
            </a:r>
            <a:r>
              <a:rPr lang="es-ES" dirty="0" smtClean="0"/>
              <a:t>que hereda de scope1</a:t>
            </a:r>
            <a:endParaRPr lang="es-ES" dirty="0"/>
          </a:p>
        </p:txBody>
      </p:sp>
      <p:sp>
        <p:nvSpPr>
          <p:cNvPr id="13" name="CuadroTexto 12"/>
          <p:cNvSpPr txBox="1"/>
          <p:nvPr/>
        </p:nvSpPr>
        <p:spPr>
          <a:xfrm>
            <a:off x="861564" y="3505913"/>
            <a:ext cx="7574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La herencia de los </a:t>
            </a:r>
            <a:r>
              <a:rPr lang="en-US" i="1" dirty="0" smtClean="0"/>
              <a:t>scopes</a:t>
            </a:r>
            <a:r>
              <a:rPr lang="es-ES" dirty="0" smtClean="0"/>
              <a:t> reproduce el anidamiento de los elementos del DOM</a:t>
            </a:r>
            <a:endParaRPr lang="es-ES" dirty="0"/>
          </a:p>
        </p:txBody>
      </p:sp>
      <p:sp>
        <p:nvSpPr>
          <p:cNvPr id="14" name="Rectángulo 13"/>
          <p:cNvSpPr/>
          <p:nvPr/>
        </p:nvSpPr>
        <p:spPr>
          <a:xfrm>
            <a:off x="1640311" y="4008943"/>
            <a:ext cx="524543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noProof="1" smtClean="0"/>
              <a:t>al encontror ng-controller</a:t>
            </a:r>
            <a:r>
              <a:rPr lang="es-ES" noProof="1"/>
              <a:t>="OuterController</a:t>
            </a:r>
            <a:r>
              <a:rPr lang="es-ES" noProof="1" smtClean="0"/>
              <a:t>",</a:t>
            </a:r>
          </a:p>
          <a:p>
            <a:r>
              <a:rPr lang="es-ES" noProof="1" smtClean="0"/>
              <a:t>angular utiliza </a:t>
            </a:r>
            <a:r>
              <a:rPr lang="es-ES" b="1" noProof="1" smtClean="0">
                <a:solidFill>
                  <a:srgbClr val="C00000"/>
                </a:solidFill>
              </a:rPr>
              <a:t>$rootScope.new() </a:t>
            </a:r>
            <a:r>
              <a:rPr lang="es-ES" dirty="0" smtClean="0"/>
              <a:t>para </a:t>
            </a:r>
            <a:r>
              <a:rPr lang="es-ES" dirty="0"/>
              <a:t>crea un </a:t>
            </a:r>
            <a:r>
              <a:rPr lang="en-US" i="1" dirty="0" smtClean="0"/>
              <a:t>scope</a:t>
            </a:r>
            <a:r>
              <a:rPr lang="es-ES" dirty="0" smtClean="0"/>
              <a:t> (</a:t>
            </a:r>
            <a:r>
              <a:rPr lang="en-US" i="1" dirty="0" smtClean="0"/>
              <a:t>scope</a:t>
            </a:r>
            <a:r>
              <a:rPr lang="es-ES" dirty="0" smtClean="0"/>
              <a:t> </a:t>
            </a:r>
            <a:r>
              <a:rPr lang="es-ES" dirty="0"/>
              <a:t>1) que hereda de </a:t>
            </a:r>
            <a:r>
              <a:rPr lang="es-ES" noProof="1" smtClean="0"/>
              <a:t>$rootScope</a:t>
            </a:r>
            <a:endParaRPr lang="es-ES" noProof="1"/>
          </a:p>
        </p:txBody>
      </p:sp>
      <p:sp>
        <p:nvSpPr>
          <p:cNvPr id="15" name="CuadroTexto 14"/>
          <p:cNvSpPr txBox="1"/>
          <p:nvPr/>
        </p:nvSpPr>
        <p:spPr>
          <a:xfrm>
            <a:off x="6670193" y="2185292"/>
            <a:ext cx="8992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scope 1</a:t>
            </a:r>
            <a:endParaRPr lang="en-US" dirty="0"/>
          </a:p>
        </p:txBody>
      </p:sp>
      <p:sp>
        <p:nvSpPr>
          <p:cNvPr id="16" name="CuadroTexto 15"/>
          <p:cNvSpPr txBox="1"/>
          <p:nvPr/>
        </p:nvSpPr>
        <p:spPr>
          <a:xfrm>
            <a:off x="7101304" y="2725884"/>
            <a:ext cx="8992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scope 2</a:t>
            </a:r>
            <a:endParaRPr lang="en-US" dirty="0"/>
          </a:p>
        </p:txBody>
      </p:sp>
      <p:cxnSp>
        <p:nvCxnSpPr>
          <p:cNvPr id="18" name="Conector angular 17"/>
          <p:cNvCxnSpPr>
            <a:stCxn id="11" idx="1"/>
            <a:endCxn id="15" idx="1"/>
          </p:cNvCxnSpPr>
          <p:nvPr/>
        </p:nvCxnSpPr>
        <p:spPr>
          <a:xfrm rot="10800000" flipH="1" flipV="1">
            <a:off x="6028223" y="1863432"/>
            <a:ext cx="641970" cy="506526"/>
          </a:xfrm>
          <a:prstGeom prst="bentConnector3">
            <a:avLst>
              <a:gd name="adj1" fmla="val -3560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angular 19"/>
          <p:cNvCxnSpPr>
            <a:stCxn id="15" idx="1"/>
            <a:endCxn id="16" idx="1"/>
          </p:cNvCxnSpPr>
          <p:nvPr/>
        </p:nvCxnSpPr>
        <p:spPr>
          <a:xfrm rot="10800000" flipH="1" flipV="1">
            <a:off x="6670192" y="2369958"/>
            <a:ext cx="431111" cy="540592"/>
          </a:xfrm>
          <a:prstGeom prst="bentConnector3">
            <a:avLst>
              <a:gd name="adj1" fmla="val -5302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489146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061429" y="253114"/>
            <a:ext cx="750188" cy="750188"/>
          </a:xfrm>
          <a:prstGeom prst="rect">
            <a:avLst/>
          </a:prstGeom>
        </p:spPr>
      </p:pic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628650" y="365127"/>
            <a:ext cx="7432779" cy="638174"/>
          </a:xfrm>
        </p:spPr>
        <p:txBody>
          <a:bodyPr/>
          <a:lstStyle/>
          <a:p>
            <a:pPr algn="ctr"/>
            <a:r>
              <a:rPr lang="es-ES" dirty="0" smtClean="0"/>
              <a:t>Funcionalidades del </a:t>
            </a:r>
            <a:r>
              <a:rPr lang="en-US" dirty="0" smtClean="0"/>
              <a:t>scope</a:t>
            </a:r>
            <a:endParaRPr lang="en-US" dirty="0"/>
          </a:p>
        </p:txBody>
      </p:sp>
      <p:sp>
        <p:nvSpPr>
          <p:cNvPr id="2" name="CuadroTexto 1"/>
          <p:cNvSpPr txBox="1"/>
          <p:nvPr/>
        </p:nvSpPr>
        <p:spPr>
          <a:xfrm>
            <a:off x="1064525" y="1542197"/>
            <a:ext cx="69969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Entre las funcionalidades incluidas en $</a:t>
            </a:r>
            <a:r>
              <a:rPr lang="es-ES" noProof="1" smtClean="0"/>
              <a:t>rootScope</a:t>
            </a:r>
            <a:r>
              <a:rPr lang="es-ES" dirty="0" smtClean="0"/>
              <a:t> y en los </a:t>
            </a:r>
            <a:r>
              <a:rPr lang="en-US" i="1" dirty="0" smtClean="0"/>
              <a:t>scopes</a:t>
            </a:r>
            <a:r>
              <a:rPr lang="es-ES" dirty="0" smtClean="0"/>
              <a:t> que se crean a partir de el están</a:t>
            </a:r>
          </a:p>
          <a:p>
            <a:pPr marL="285750" indent="-285750">
              <a:buFontTx/>
              <a:buChar char="-"/>
            </a:pPr>
            <a:r>
              <a:rPr lang="es-ES" dirty="0" smtClean="0"/>
              <a:t>el seguimiento de los cambios</a:t>
            </a:r>
          </a:p>
          <a:p>
            <a:pPr marL="285750" indent="-285750">
              <a:buFontTx/>
              <a:buChar char="-"/>
            </a:pPr>
            <a:r>
              <a:rPr lang="es-ES" dirty="0" smtClean="0"/>
              <a:t>el potente sistema de gestión de eventos de Angular</a:t>
            </a:r>
            <a:endParaRPr lang="es-ES" dirty="0"/>
          </a:p>
        </p:txBody>
      </p:sp>
      <p:sp>
        <p:nvSpPr>
          <p:cNvPr id="4" name="Rectángulo 3"/>
          <p:cNvSpPr/>
          <p:nvPr/>
        </p:nvSpPr>
        <p:spPr>
          <a:xfrm>
            <a:off x="2555875" y="3298481"/>
            <a:ext cx="194527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/>
              <a:t>$</a:t>
            </a:r>
            <a:r>
              <a:rPr lang="es-ES" dirty="0" err="1"/>
              <a:t>watch</a:t>
            </a:r>
            <a:r>
              <a:rPr lang="es-ES" dirty="0" smtClean="0"/>
              <a:t>()</a:t>
            </a:r>
          </a:p>
          <a:p>
            <a:r>
              <a:rPr lang="es-ES" dirty="0"/>
              <a:t>$</a:t>
            </a:r>
            <a:r>
              <a:rPr lang="es-ES" dirty="0" err="1"/>
              <a:t>watchCollection</a:t>
            </a:r>
            <a:r>
              <a:rPr lang="es-ES" dirty="0" smtClean="0"/>
              <a:t>()</a:t>
            </a:r>
            <a:endParaRPr lang="es-ES" dirty="0"/>
          </a:p>
        </p:txBody>
      </p:sp>
      <p:sp>
        <p:nvSpPr>
          <p:cNvPr id="8" name="Rectángulo 7"/>
          <p:cNvSpPr/>
          <p:nvPr/>
        </p:nvSpPr>
        <p:spPr>
          <a:xfrm>
            <a:off x="2555875" y="4227249"/>
            <a:ext cx="10070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$apply() </a:t>
            </a:r>
            <a:endParaRPr lang="en-US" dirty="0" smtClean="0"/>
          </a:p>
          <a:p>
            <a:r>
              <a:rPr lang="en-US" dirty="0"/>
              <a:t>$</a:t>
            </a:r>
            <a:r>
              <a:rPr lang="en-US" dirty="0" smtClean="0"/>
              <a:t>digest</a:t>
            </a:r>
            <a:endParaRPr lang="es-ES" dirty="0"/>
          </a:p>
        </p:txBody>
      </p:sp>
      <p:sp>
        <p:nvSpPr>
          <p:cNvPr id="17" name="CuadroTexto 16"/>
          <p:cNvSpPr txBox="1"/>
          <p:nvPr/>
        </p:nvSpPr>
        <p:spPr>
          <a:xfrm>
            <a:off x="2555875" y="5156017"/>
            <a:ext cx="136588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$</a:t>
            </a:r>
            <a:r>
              <a:rPr lang="es-ES" dirty="0" err="1" smtClean="0"/>
              <a:t>emit</a:t>
            </a:r>
            <a:endParaRPr lang="es-ES" dirty="0" smtClean="0"/>
          </a:p>
          <a:p>
            <a:r>
              <a:rPr lang="es-ES" dirty="0" smtClean="0"/>
              <a:t>$</a:t>
            </a:r>
            <a:r>
              <a:rPr lang="es-ES" dirty="0" err="1" smtClean="0"/>
              <a:t>broadcast</a:t>
            </a:r>
            <a:r>
              <a:rPr lang="es-ES" dirty="0" smtClean="0"/>
              <a:t>()</a:t>
            </a:r>
          </a:p>
          <a:p>
            <a:r>
              <a:rPr lang="es-ES" dirty="0" smtClean="0"/>
              <a:t>$</a:t>
            </a:r>
            <a:r>
              <a:rPr lang="es-ES" dirty="0" err="1" smtClean="0"/>
              <a:t>on</a:t>
            </a:r>
            <a:r>
              <a:rPr lang="es-ES" dirty="0" smtClean="0"/>
              <a:t>()</a:t>
            </a:r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281783" y="3436980"/>
            <a:ext cx="2780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seguimiento de los cambios</a:t>
            </a:r>
            <a:endParaRPr lang="es-ES" dirty="0"/>
          </a:p>
        </p:txBody>
      </p:sp>
      <p:cxnSp>
        <p:nvCxnSpPr>
          <p:cNvPr id="22" name="Conector recto de flecha 21"/>
          <p:cNvCxnSpPr>
            <a:stCxn id="4" idx="3"/>
            <a:endCxn id="19" idx="1"/>
          </p:cNvCxnSpPr>
          <p:nvPr/>
        </p:nvCxnSpPr>
        <p:spPr>
          <a:xfrm flipV="1">
            <a:off x="4501151" y="3621646"/>
            <a:ext cx="78063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uadroTexto 23"/>
          <p:cNvSpPr txBox="1"/>
          <p:nvPr/>
        </p:nvSpPr>
        <p:spPr>
          <a:xfrm>
            <a:off x="5207938" y="5433016"/>
            <a:ext cx="2969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emisión y escucha de eventos</a:t>
            </a:r>
            <a:endParaRPr lang="es-ES" dirty="0"/>
          </a:p>
        </p:txBody>
      </p:sp>
      <p:cxnSp>
        <p:nvCxnSpPr>
          <p:cNvPr id="26" name="Conector recto de flecha 25"/>
          <p:cNvCxnSpPr>
            <a:stCxn id="17" idx="3"/>
            <a:endCxn id="24" idx="1"/>
          </p:cNvCxnSpPr>
          <p:nvPr/>
        </p:nvCxnSpPr>
        <p:spPr>
          <a:xfrm>
            <a:off x="3921762" y="5617682"/>
            <a:ext cx="1286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uadroTexto 27"/>
          <p:cNvSpPr txBox="1"/>
          <p:nvPr/>
        </p:nvSpPr>
        <p:spPr>
          <a:xfrm>
            <a:off x="5281783" y="4365748"/>
            <a:ext cx="2946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mecanismo del doble </a:t>
            </a:r>
            <a:r>
              <a:rPr lang="es-ES" dirty="0" err="1" smtClean="0"/>
              <a:t>binding</a:t>
            </a:r>
            <a:endParaRPr lang="es-ES" dirty="0"/>
          </a:p>
        </p:txBody>
      </p:sp>
      <p:cxnSp>
        <p:nvCxnSpPr>
          <p:cNvPr id="30" name="Conector recto de flecha 29"/>
          <p:cNvCxnSpPr>
            <a:stCxn id="8" idx="3"/>
            <a:endCxn id="28" idx="1"/>
          </p:cNvCxnSpPr>
          <p:nvPr/>
        </p:nvCxnSpPr>
        <p:spPr>
          <a:xfrm flipV="1">
            <a:off x="3562882" y="4550414"/>
            <a:ext cx="171890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878388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061429" y="253114"/>
            <a:ext cx="750188" cy="750188"/>
          </a:xfrm>
          <a:prstGeom prst="rect">
            <a:avLst/>
          </a:prstGeom>
        </p:spPr>
      </p:pic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628650" y="365127"/>
            <a:ext cx="7432779" cy="638174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Listener</a:t>
            </a:r>
            <a:r>
              <a:rPr lang="es-ES" dirty="0" smtClean="0"/>
              <a:t>: $</a:t>
            </a:r>
            <a:r>
              <a:rPr lang="es-ES" dirty="0" err="1" smtClean="0"/>
              <a:t>watch</a:t>
            </a:r>
            <a:r>
              <a:rPr lang="es-ES" dirty="0" smtClean="0"/>
              <a:t>()</a:t>
            </a:r>
            <a:endParaRPr lang="es-ES" dirty="0"/>
          </a:p>
        </p:txBody>
      </p:sp>
      <p:sp>
        <p:nvSpPr>
          <p:cNvPr id="2" name="Rectángulo 1"/>
          <p:cNvSpPr/>
          <p:nvPr/>
        </p:nvSpPr>
        <p:spPr>
          <a:xfrm>
            <a:off x="1093028" y="1647545"/>
            <a:ext cx="10075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smtClean="0"/>
              <a:t>$</a:t>
            </a:r>
            <a:r>
              <a:rPr lang="en-US" i="1" dirty="0" smtClean="0"/>
              <a:t>watch</a:t>
            </a:r>
            <a:r>
              <a:rPr lang="es-ES" dirty="0" smtClean="0"/>
              <a:t>()</a:t>
            </a:r>
            <a:endParaRPr lang="es-ES" dirty="0"/>
          </a:p>
        </p:txBody>
      </p:sp>
      <p:sp>
        <p:nvSpPr>
          <p:cNvPr id="4" name="CuadroTexto 3"/>
          <p:cNvSpPr txBox="1"/>
          <p:nvPr/>
        </p:nvSpPr>
        <p:spPr>
          <a:xfrm>
            <a:off x="2825087" y="1647545"/>
            <a:ext cx="53892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método del $</a:t>
            </a:r>
            <a:r>
              <a:rPr lang="en-US" i="1" dirty="0" smtClean="0"/>
              <a:t>scope</a:t>
            </a:r>
          </a:p>
          <a:p>
            <a:r>
              <a:rPr lang="es-ES" dirty="0" smtClean="0"/>
              <a:t>Define </a:t>
            </a:r>
            <a:r>
              <a:rPr lang="es-ES" dirty="0"/>
              <a:t>un </a:t>
            </a:r>
            <a:r>
              <a:rPr lang="en-US" i="1" dirty="0" smtClean="0"/>
              <a:t>listener</a:t>
            </a:r>
            <a:r>
              <a:rPr lang="es-ES" dirty="0" smtClean="0"/>
              <a:t> que </a:t>
            </a:r>
            <a:r>
              <a:rPr lang="es-ES" b="1" dirty="0" smtClean="0"/>
              <a:t>monitoriza</a:t>
            </a:r>
            <a:r>
              <a:rPr lang="es-ES" dirty="0" smtClean="0"/>
              <a:t> los cambios en cualquier propiedad del modelo</a:t>
            </a:r>
            <a:endParaRPr lang="es-ES" dirty="0"/>
          </a:p>
        </p:txBody>
      </p:sp>
      <p:sp>
        <p:nvSpPr>
          <p:cNvPr id="6" name="CuadroTexto 5"/>
          <p:cNvSpPr txBox="1"/>
          <p:nvPr/>
        </p:nvSpPr>
        <p:spPr>
          <a:xfrm>
            <a:off x="1338688" y="5256727"/>
            <a:ext cx="6875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Veremos un ejemplo al utilizar un servicio, concretamente </a:t>
            </a:r>
            <a:r>
              <a:rPr lang="es-ES" noProof="1" smtClean="0"/>
              <a:t>localStorage </a:t>
            </a:r>
            <a:endParaRPr lang="es-ES" noProof="1"/>
          </a:p>
        </p:txBody>
      </p:sp>
      <p:sp>
        <p:nvSpPr>
          <p:cNvPr id="8" name="CuadroTexto 7"/>
          <p:cNvSpPr txBox="1"/>
          <p:nvPr/>
        </p:nvSpPr>
        <p:spPr>
          <a:xfrm>
            <a:off x="1338687" y="4189756"/>
            <a:ext cx="68756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De esta forma se puede mantener el doble </a:t>
            </a:r>
            <a:r>
              <a:rPr lang="en-US" i="1" dirty="0" smtClean="0"/>
              <a:t>binding</a:t>
            </a:r>
            <a:r>
              <a:rPr lang="es-ES" dirty="0" smtClean="0"/>
              <a:t> aun cuando otros elementos de Angular (e.g. servicios) realicen cambios en el modelo</a:t>
            </a:r>
            <a:endParaRPr lang="es-ES" dirty="0"/>
          </a:p>
        </p:txBody>
      </p:sp>
      <p:sp>
        <p:nvSpPr>
          <p:cNvPr id="9" name="CuadroTexto 8"/>
          <p:cNvSpPr txBox="1"/>
          <p:nvPr/>
        </p:nvSpPr>
        <p:spPr>
          <a:xfrm>
            <a:off x="1146623" y="2617785"/>
            <a:ext cx="1436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2 parámetros</a:t>
            </a:r>
            <a:endParaRPr lang="es-ES" dirty="0"/>
          </a:p>
        </p:txBody>
      </p:sp>
      <p:sp>
        <p:nvSpPr>
          <p:cNvPr id="10" name="CuadroTexto 9"/>
          <p:cNvSpPr txBox="1"/>
          <p:nvPr/>
        </p:nvSpPr>
        <p:spPr>
          <a:xfrm>
            <a:off x="1756621" y="3082981"/>
            <a:ext cx="603979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s-ES" dirty="0" smtClean="0"/>
              <a:t>la propiedad del modelo a monitorizar</a:t>
            </a:r>
          </a:p>
          <a:p>
            <a:pPr marL="285750" indent="-285750">
              <a:buFontTx/>
              <a:buChar char="-"/>
            </a:pPr>
            <a:r>
              <a:rPr lang="es-ES" dirty="0" smtClean="0"/>
              <a:t>la función </a:t>
            </a:r>
            <a:r>
              <a:rPr lang="en-US" i="1" dirty="0" smtClean="0"/>
              <a:t>callback</a:t>
            </a:r>
            <a:r>
              <a:rPr lang="es-ES" dirty="0" smtClean="0"/>
              <a:t> que responderá a los cambios (</a:t>
            </a:r>
            <a:r>
              <a:rPr lang="en-US" i="1" dirty="0"/>
              <a:t>listener</a:t>
            </a:r>
            <a:r>
              <a:rPr lang="es-ES" dirty="0"/>
              <a:t> </a:t>
            </a:r>
            <a:r>
              <a:rPr lang="es-ES" dirty="0" smtClean="0"/>
              <a:t>):</a:t>
            </a:r>
            <a:r>
              <a:rPr lang="es-ES" dirty="0"/>
              <a:t/>
            </a:r>
            <a:br>
              <a:rPr lang="es-ES" dirty="0"/>
            </a:br>
            <a:r>
              <a:rPr lang="es-ES" dirty="0"/>
              <a:t>parámetros: </a:t>
            </a:r>
            <a:r>
              <a:rPr lang="es-ES" dirty="0" smtClean="0"/>
              <a:t>&lt;nuevo valor&gt;, &lt;valor anterior&gt;</a:t>
            </a:r>
          </a:p>
        </p:txBody>
      </p:sp>
    </p:spTree>
    <p:extLst>
      <p:ext uri="{BB962C8B-B14F-4D97-AF65-F5344CB8AC3E}">
        <p14:creationId xmlns:p14="http://schemas.microsoft.com/office/powerpoint/2010/main" val="180849467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r"/>
            <a:r>
              <a:rPr lang="es-ES" dirty="0" smtClean="0"/>
              <a:t>Ejemplo: Lista de socios / colaboradores</a:t>
            </a:r>
            <a:endParaRPr lang="es-ES" dirty="0"/>
          </a:p>
        </p:txBody>
      </p:sp>
      <p:sp>
        <p:nvSpPr>
          <p:cNvPr id="5" name="CuadroTexto 4"/>
          <p:cNvSpPr txBox="1"/>
          <p:nvPr/>
        </p:nvSpPr>
        <p:spPr>
          <a:xfrm>
            <a:off x="2361062" y="5032197"/>
            <a:ext cx="48722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Contamos el número de colaboradores elegidos y mostramos un aviso cuando llega a 2</a:t>
            </a:r>
            <a:endParaRPr lang="es-ES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1062" y="1453028"/>
            <a:ext cx="5800299" cy="3282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55914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061429" y="253114"/>
            <a:ext cx="750188" cy="750188"/>
          </a:xfrm>
          <a:prstGeom prst="rect">
            <a:avLst/>
          </a:prstGeom>
        </p:spPr>
      </p:pic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628650" y="365127"/>
            <a:ext cx="7432779" cy="638174"/>
          </a:xfrm>
        </p:spPr>
        <p:txBody>
          <a:bodyPr>
            <a:normAutofit/>
          </a:bodyPr>
          <a:lstStyle/>
          <a:p>
            <a:pPr algn="ctr"/>
            <a:r>
              <a:rPr lang="es-ES" dirty="0"/>
              <a:t>$</a:t>
            </a:r>
            <a:r>
              <a:rPr lang="es-ES" dirty="0" err="1" smtClean="0"/>
              <a:t>watchCollection</a:t>
            </a:r>
            <a:r>
              <a:rPr lang="es-ES" dirty="0" smtClean="0"/>
              <a:t>()</a:t>
            </a:r>
            <a:endParaRPr lang="es-ES" dirty="0"/>
          </a:p>
        </p:txBody>
      </p:sp>
      <p:sp>
        <p:nvSpPr>
          <p:cNvPr id="5" name="CuadroTexto 4"/>
          <p:cNvSpPr txBox="1"/>
          <p:nvPr/>
        </p:nvSpPr>
        <p:spPr>
          <a:xfrm>
            <a:off x="1151011" y="1665027"/>
            <a:ext cx="6910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Equivale a </a:t>
            </a:r>
            <a:r>
              <a:rPr lang="es-ES" dirty="0"/>
              <a:t>$</a:t>
            </a:r>
            <a:r>
              <a:rPr lang="en-US" i="1" dirty="0"/>
              <a:t>watch</a:t>
            </a:r>
            <a:r>
              <a:rPr lang="es-ES" dirty="0" smtClean="0"/>
              <a:t>() pero la propiedad "vigilada" es un </a:t>
            </a:r>
            <a:r>
              <a:rPr lang="en-US" i="1" dirty="0" smtClean="0"/>
              <a:t>array</a:t>
            </a:r>
            <a:r>
              <a:rPr lang="es-ES" dirty="0" smtClean="0"/>
              <a:t> o un objeto</a:t>
            </a:r>
            <a:endParaRPr lang="es-ES" dirty="0"/>
          </a:p>
        </p:txBody>
      </p:sp>
      <p:sp>
        <p:nvSpPr>
          <p:cNvPr id="9" name="CuadroTexto 8"/>
          <p:cNvSpPr txBox="1"/>
          <p:nvPr/>
        </p:nvSpPr>
        <p:spPr>
          <a:xfrm>
            <a:off x="1539171" y="3367164"/>
            <a:ext cx="661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/>
              <a:t>array</a:t>
            </a:r>
            <a:endParaRPr lang="es-ES" dirty="0"/>
          </a:p>
        </p:txBody>
      </p:sp>
      <p:sp>
        <p:nvSpPr>
          <p:cNvPr id="10" name="CuadroTexto 9"/>
          <p:cNvSpPr txBox="1"/>
          <p:nvPr/>
        </p:nvSpPr>
        <p:spPr>
          <a:xfrm>
            <a:off x="4342013" y="2485177"/>
            <a:ext cx="3719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La función </a:t>
            </a:r>
            <a:r>
              <a:rPr lang="en-US" dirty="0" smtClean="0"/>
              <a:t>listener</a:t>
            </a:r>
            <a:r>
              <a:rPr lang="es-ES" dirty="0" smtClean="0"/>
              <a:t> se ejecuta cuando:</a:t>
            </a:r>
            <a:endParaRPr lang="es-ES" dirty="0"/>
          </a:p>
        </p:txBody>
      </p:sp>
      <p:sp>
        <p:nvSpPr>
          <p:cNvPr id="12" name="CuadroTexto 11"/>
          <p:cNvSpPr txBox="1"/>
          <p:nvPr/>
        </p:nvSpPr>
        <p:spPr>
          <a:xfrm>
            <a:off x="1561482" y="4752159"/>
            <a:ext cx="7935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objeto</a:t>
            </a:r>
            <a:endParaRPr lang="es-ES" dirty="0"/>
          </a:p>
        </p:txBody>
      </p:sp>
      <p:sp>
        <p:nvSpPr>
          <p:cNvPr id="13" name="CuadroTexto 12"/>
          <p:cNvSpPr txBox="1"/>
          <p:nvPr/>
        </p:nvSpPr>
        <p:spPr>
          <a:xfrm>
            <a:off x="4168792" y="3090165"/>
            <a:ext cx="38896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s-ES" dirty="0" smtClean="0"/>
              <a:t>se añade un ítem al </a:t>
            </a:r>
            <a:r>
              <a:rPr lang="es-ES" dirty="0" err="1" smtClean="0"/>
              <a:t>array</a:t>
            </a:r>
            <a:endParaRPr lang="es-ES" dirty="0" smtClean="0"/>
          </a:p>
          <a:p>
            <a:pPr marL="285750" indent="-285750">
              <a:buFontTx/>
              <a:buChar char="-"/>
            </a:pPr>
            <a:r>
              <a:rPr lang="es-ES" dirty="0" smtClean="0"/>
              <a:t>se actualiza elimina o reordena algún ítem existente</a:t>
            </a:r>
            <a:endParaRPr lang="es-ES" dirty="0"/>
          </a:p>
        </p:txBody>
      </p:sp>
      <p:cxnSp>
        <p:nvCxnSpPr>
          <p:cNvPr id="15" name="Conector recto de flecha 14"/>
          <p:cNvCxnSpPr>
            <a:stCxn id="9" idx="3"/>
            <a:endCxn id="13" idx="1"/>
          </p:cNvCxnSpPr>
          <p:nvPr/>
        </p:nvCxnSpPr>
        <p:spPr>
          <a:xfrm>
            <a:off x="2200506" y="3551830"/>
            <a:ext cx="196828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uadroTexto 17"/>
          <p:cNvSpPr txBox="1"/>
          <p:nvPr/>
        </p:nvSpPr>
        <p:spPr>
          <a:xfrm>
            <a:off x="4191103" y="4475160"/>
            <a:ext cx="338547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s-ES" dirty="0" smtClean="0"/>
              <a:t>se añade una nueva propiedad</a:t>
            </a:r>
          </a:p>
          <a:p>
            <a:pPr marL="285750" indent="-285750">
              <a:buFontTx/>
              <a:buChar char="-"/>
            </a:pPr>
            <a:r>
              <a:rPr lang="es-ES" dirty="0"/>
              <a:t>se actualiza elimina o </a:t>
            </a:r>
            <a:r>
              <a:rPr lang="es-ES" dirty="0" smtClean="0"/>
              <a:t>reordena</a:t>
            </a:r>
            <a:br>
              <a:rPr lang="es-ES" dirty="0" smtClean="0"/>
            </a:br>
            <a:r>
              <a:rPr lang="es-ES" dirty="0" smtClean="0"/>
              <a:t> alguna propiedad existente</a:t>
            </a:r>
            <a:endParaRPr lang="es-ES" dirty="0"/>
          </a:p>
        </p:txBody>
      </p:sp>
      <p:cxnSp>
        <p:nvCxnSpPr>
          <p:cNvPr id="21" name="Conector recto de flecha 20"/>
          <p:cNvCxnSpPr>
            <a:stCxn id="12" idx="3"/>
            <a:endCxn id="18" idx="1"/>
          </p:cNvCxnSpPr>
          <p:nvPr/>
        </p:nvCxnSpPr>
        <p:spPr>
          <a:xfrm>
            <a:off x="2355033" y="4936825"/>
            <a:ext cx="18360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405375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75281" y="364573"/>
            <a:ext cx="7030255" cy="83775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762000">
              <a:lnSpc>
                <a:spcPct val="100000"/>
              </a:lnSpc>
              <a:spcBef>
                <a:spcPts val="0"/>
              </a:spcBef>
            </a:pPr>
            <a:r>
              <a:rPr lang="es-ES" dirty="0" smtClean="0"/>
              <a:t>O</a:t>
            </a:r>
            <a:r>
              <a:rPr lang="es-ES" sz="3600" b="1" i="1" dirty="0" smtClean="0">
                <a:solidFill>
                  <a:srgbClr val="04617B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nstantia"/>
                <a:cs typeface="+mn-cs"/>
              </a:rPr>
              <a:t>pciones de invocación</a:t>
            </a:r>
            <a:endParaRPr lang="es-ES" sz="3600" b="1" i="1" dirty="0">
              <a:solidFill>
                <a:srgbClr val="04617B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Constantia"/>
              <a:cs typeface="+mn-cs"/>
            </a:endParaRPr>
          </a:p>
        </p:txBody>
      </p:sp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2367" y="307258"/>
            <a:ext cx="941041" cy="935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CuadroTexto 3"/>
          <p:cNvSpPr txBox="1"/>
          <p:nvPr/>
        </p:nvSpPr>
        <p:spPr>
          <a:xfrm>
            <a:off x="990600" y="1676400"/>
            <a:ext cx="73170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solidFill>
                  <a:prstClr val="black"/>
                </a:solidFill>
              </a:rPr>
              <a:t>La diferencia entre funciones y métodos está en el patrón de invocación , que determina cual es el valor de </a:t>
            </a:r>
            <a:r>
              <a:rPr lang="es-ES" dirty="0" err="1" smtClean="0">
                <a:solidFill>
                  <a:prstClr val="black"/>
                </a:solidFill>
              </a:rPr>
              <a:t>this</a:t>
            </a:r>
            <a:endParaRPr lang="es-ES" dirty="0">
              <a:solidFill>
                <a:prstClr val="black"/>
              </a:solidFill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990600" y="2711521"/>
            <a:ext cx="23659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>
                <a:solidFill>
                  <a:prstClr val="black"/>
                </a:solidFill>
              </a:rPr>
              <a:t>Patrón de invocación </a:t>
            </a:r>
            <a:r>
              <a:rPr lang="es-ES" dirty="0" err="1" smtClean="0">
                <a:solidFill>
                  <a:prstClr val="black"/>
                </a:solidFill>
              </a:rPr>
              <a:t>Function</a:t>
            </a:r>
            <a:endParaRPr lang="es-ES" dirty="0">
              <a:solidFill>
                <a:prstClr val="black"/>
              </a:solidFill>
            </a:endParaRPr>
          </a:p>
        </p:txBody>
      </p:sp>
      <p:sp>
        <p:nvSpPr>
          <p:cNvPr id="16" name="CuadroTexto 15"/>
          <p:cNvSpPr txBox="1"/>
          <p:nvPr/>
        </p:nvSpPr>
        <p:spPr>
          <a:xfrm>
            <a:off x="990600" y="3757962"/>
            <a:ext cx="23659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ES"/>
            </a:defPPr>
            <a:lvl1pPr algn="ctr"/>
          </a:lstStyle>
          <a:p>
            <a:r>
              <a:rPr lang="es-ES" dirty="0">
                <a:solidFill>
                  <a:prstClr val="black"/>
                </a:solidFill>
              </a:rPr>
              <a:t>Patrón de invocación </a:t>
            </a:r>
            <a:r>
              <a:rPr lang="es-ES" dirty="0" err="1">
                <a:solidFill>
                  <a:prstClr val="black"/>
                </a:solidFill>
              </a:rPr>
              <a:t>Method</a:t>
            </a:r>
            <a:endParaRPr lang="es-ES" dirty="0">
              <a:solidFill>
                <a:prstClr val="black"/>
              </a:solidFill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3890408" y="2756677"/>
            <a:ext cx="3900427" cy="33855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defPPr>
              <a:defRPr lang="es-ES"/>
            </a:defPPr>
            <a:lvl1pPr>
              <a:tabLst>
                <a:tab pos="354013" algn="l"/>
                <a:tab pos="987425" algn="l"/>
              </a:tabLst>
              <a:defRPr sz="1600">
                <a:solidFill>
                  <a:schemeClr val="dk1"/>
                </a:solidFill>
                <a:latin typeface="Consolas"/>
                <a:cs typeface="Courier New" pitchFamily="49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s-ES" dirty="0" err="1">
                <a:solidFill>
                  <a:prstClr val="black"/>
                </a:solidFill>
              </a:rPr>
              <a:t>var</a:t>
            </a:r>
            <a:r>
              <a:rPr lang="es-ES" dirty="0">
                <a:solidFill>
                  <a:prstClr val="black"/>
                </a:solidFill>
              </a:rPr>
              <a:t> var1 = </a:t>
            </a:r>
            <a:r>
              <a:rPr lang="es-ES" dirty="0" err="1">
                <a:solidFill>
                  <a:prstClr val="black"/>
                </a:solidFill>
              </a:rPr>
              <a:t>función_a</a:t>
            </a:r>
            <a:r>
              <a:rPr lang="es-ES" dirty="0">
                <a:solidFill>
                  <a:prstClr val="black"/>
                </a:solidFill>
              </a:rPr>
              <a:t> (parámetros)</a:t>
            </a:r>
          </a:p>
        </p:txBody>
      </p:sp>
      <p:sp>
        <p:nvSpPr>
          <p:cNvPr id="18" name="CuadroTexto 17"/>
          <p:cNvSpPr txBox="1"/>
          <p:nvPr/>
        </p:nvSpPr>
        <p:spPr>
          <a:xfrm>
            <a:off x="3890408" y="3811030"/>
            <a:ext cx="4634599" cy="33855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defPPr>
              <a:defRPr lang="es-ES"/>
            </a:defPPr>
            <a:lvl1pPr>
              <a:tabLst>
                <a:tab pos="354013" algn="l"/>
                <a:tab pos="987425" algn="l"/>
              </a:tabLst>
              <a:defRPr sz="1600">
                <a:solidFill>
                  <a:schemeClr val="dk1"/>
                </a:solidFill>
                <a:latin typeface="Consolas"/>
                <a:cs typeface="Courier New" pitchFamily="49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s-ES" dirty="0" err="1">
                <a:solidFill>
                  <a:prstClr val="black"/>
                </a:solidFill>
              </a:rPr>
              <a:t>var</a:t>
            </a:r>
            <a:r>
              <a:rPr lang="es-ES" dirty="0">
                <a:solidFill>
                  <a:prstClr val="black"/>
                </a:solidFill>
              </a:rPr>
              <a:t> var1 = </a:t>
            </a:r>
            <a:r>
              <a:rPr lang="es-ES" dirty="0" err="1">
                <a:solidFill>
                  <a:prstClr val="black"/>
                </a:solidFill>
              </a:rPr>
              <a:t>objeto.función_a</a:t>
            </a:r>
            <a:r>
              <a:rPr lang="es-ES" dirty="0">
                <a:solidFill>
                  <a:prstClr val="black"/>
                </a:solidFill>
              </a:rPr>
              <a:t> (parámetros)</a:t>
            </a:r>
          </a:p>
        </p:txBody>
      </p:sp>
      <p:cxnSp>
        <p:nvCxnSpPr>
          <p:cNvPr id="9" name="Conector recto de flecha 8"/>
          <p:cNvCxnSpPr>
            <a:stCxn id="5" idx="3"/>
            <a:endCxn id="7" idx="1"/>
          </p:cNvCxnSpPr>
          <p:nvPr/>
        </p:nvCxnSpPr>
        <p:spPr>
          <a:xfrm flipV="1">
            <a:off x="3356517" y="2925954"/>
            <a:ext cx="533891" cy="1087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de flecha 16"/>
          <p:cNvCxnSpPr>
            <a:stCxn id="16" idx="3"/>
            <a:endCxn id="18" idx="1"/>
          </p:cNvCxnSpPr>
          <p:nvPr/>
        </p:nvCxnSpPr>
        <p:spPr>
          <a:xfrm flipV="1">
            <a:off x="3356517" y="3980307"/>
            <a:ext cx="533891" cy="1008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uadroTexto 21"/>
          <p:cNvSpPr txBox="1"/>
          <p:nvPr/>
        </p:nvSpPr>
        <p:spPr>
          <a:xfrm>
            <a:off x="4103648" y="3136161"/>
            <a:ext cx="3890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>
                <a:solidFill>
                  <a:prstClr val="black"/>
                </a:solidFill>
              </a:rPr>
              <a:t>this</a:t>
            </a:r>
            <a:r>
              <a:rPr lang="es-ES" dirty="0" smtClean="0">
                <a:solidFill>
                  <a:prstClr val="black"/>
                </a:solidFill>
              </a:rPr>
              <a:t> es el objeto global del programa</a:t>
            </a:r>
            <a:endParaRPr lang="es-ES" dirty="0">
              <a:solidFill>
                <a:prstClr val="black"/>
              </a:solidFill>
            </a:endParaRPr>
          </a:p>
        </p:txBody>
      </p:sp>
      <p:sp>
        <p:nvSpPr>
          <p:cNvPr id="27" name="CuadroTexto 26"/>
          <p:cNvSpPr txBox="1"/>
          <p:nvPr/>
        </p:nvSpPr>
        <p:spPr>
          <a:xfrm>
            <a:off x="4103648" y="4149585"/>
            <a:ext cx="4378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>
                <a:solidFill>
                  <a:prstClr val="black"/>
                </a:solidFill>
              </a:rPr>
              <a:t>this</a:t>
            </a:r>
            <a:r>
              <a:rPr lang="es-ES" dirty="0" smtClean="0">
                <a:solidFill>
                  <a:prstClr val="black"/>
                </a:solidFill>
              </a:rPr>
              <a:t> es el objeto en el que esta el método</a:t>
            </a:r>
            <a:endParaRPr lang="es-ES" dirty="0">
              <a:solidFill>
                <a:prstClr val="black"/>
              </a:solidFill>
            </a:endParaRPr>
          </a:p>
        </p:txBody>
      </p:sp>
      <p:sp>
        <p:nvSpPr>
          <p:cNvPr id="30" name="CuadroTexto 29"/>
          <p:cNvSpPr txBox="1"/>
          <p:nvPr/>
        </p:nvSpPr>
        <p:spPr>
          <a:xfrm>
            <a:off x="1043497" y="4768196"/>
            <a:ext cx="23659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ES"/>
            </a:defPPr>
            <a:lvl1pPr algn="ctr"/>
          </a:lstStyle>
          <a:p>
            <a:r>
              <a:rPr lang="es-ES" dirty="0">
                <a:solidFill>
                  <a:prstClr val="black"/>
                </a:solidFill>
              </a:rPr>
              <a:t>Patrón de invocación Constructor</a:t>
            </a:r>
          </a:p>
        </p:txBody>
      </p:sp>
      <p:sp>
        <p:nvSpPr>
          <p:cNvPr id="31" name="CuadroTexto 30"/>
          <p:cNvSpPr txBox="1"/>
          <p:nvPr/>
        </p:nvSpPr>
        <p:spPr>
          <a:xfrm>
            <a:off x="3890408" y="4752807"/>
            <a:ext cx="4479760" cy="33855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defPPr>
              <a:defRPr lang="es-ES"/>
            </a:defPPr>
            <a:lvl1pPr>
              <a:tabLst>
                <a:tab pos="354013" algn="l"/>
                <a:tab pos="987425" algn="l"/>
              </a:tabLst>
              <a:defRPr sz="1600">
                <a:solidFill>
                  <a:schemeClr val="dk1"/>
                </a:solidFill>
                <a:latin typeface="Consolas"/>
                <a:cs typeface="Courier New" pitchFamily="49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s-ES" dirty="0" err="1">
                <a:solidFill>
                  <a:prstClr val="black"/>
                </a:solidFill>
              </a:rPr>
              <a:t>var</a:t>
            </a:r>
            <a:r>
              <a:rPr lang="es-ES" dirty="0">
                <a:solidFill>
                  <a:prstClr val="black"/>
                </a:solidFill>
              </a:rPr>
              <a:t> var1 = new </a:t>
            </a:r>
            <a:r>
              <a:rPr lang="es-ES" dirty="0" err="1">
                <a:solidFill>
                  <a:prstClr val="black"/>
                </a:solidFill>
              </a:rPr>
              <a:t>Función_a</a:t>
            </a:r>
            <a:r>
              <a:rPr lang="es-ES" dirty="0">
                <a:solidFill>
                  <a:prstClr val="black"/>
                </a:solidFill>
              </a:rPr>
              <a:t> (parámetros)</a:t>
            </a:r>
          </a:p>
        </p:txBody>
      </p:sp>
      <p:cxnSp>
        <p:nvCxnSpPr>
          <p:cNvPr id="26" name="Conector recto de flecha 25"/>
          <p:cNvCxnSpPr>
            <a:stCxn id="30" idx="3"/>
            <a:endCxn id="31" idx="1"/>
          </p:cNvCxnSpPr>
          <p:nvPr/>
        </p:nvCxnSpPr>
        <p:spPr>
          <a:xfrm flipV="1">
            <a:off x="3409414" y="4922084"/>
            <a:ext cx="480994" cy="1692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CuadroTexto 31"/>
          <p:cNvSpPr txBox="1"/>
          <p:nvPr/>
        </p:nvSpPr>
        <p:spPr>
          <a:xfrm>
            <a:off x="4138915" y="5125198"/>
            <a:ext cx="3249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>
                <a:solidFill>
                  <a:prstClr val="black"/>
                </a:solidFill>
              </a:rPr>
              <a:t>this</a:t>
            </a:r>
            <a:r>
              <a:rPr lang="es-ES" dirty="0" smtClean="0">
                <a:solidFill>
                  <a:prstClr val="black"/>
                </a:solidFill>
              </a:rPr>
              <a:t> es el nuevo objeto creado</a:t>
            </a:r>
            <a:endParaRPr lang="es-ES" dirty="0">
              <a:solidFill>
                <a:prstClr val="black"/>
              </a:solidFill>
            </a:endParaRPr>
          </a:p>
        </p:txBody>
      </p:sp>
      <p:sp>
        <p:nvSpPr>
          <p:cNvPr id="46" name="CuadroTexto 45"/>
          <p:cNvSpPr txBox="1"/>
          <p:nvPr/>
        </p:nvSpPr>
        <p:spPr>
          <a:xfrm>
            <a:off x="978378" y="5600820"/>
            <a:ext cx="23659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ES"/>
            </a:defPPr>
            <a:lvl1pPr algn="ctr"/>
          </a:lstStyle>
          <a:p>
            <a:r>
              <a:rPr lang="es-ES" dirty="0">
                <a:solidFill>
                  <a:prstClr val="black"/>
                </a:solidFill>
              </a:rPr>
              <a:t>Patrón de invocación </a:t>
            </a:r>
            <a:r>
              <a:rPr lang="es-ES" dirty="0" err="1" smtClean="0">
                <a:solidFill>
                  <a:prstClr val="black"/>
                </a:solidFill>
              </a:rPr>
              <a:t>Apply</a:t>
            </a:r>
            <a:endParaRPr lang="es-ES" dirty="0">
              <a:solidFill>
                <a:prstClr val="black"/>
              </a:solidFill>
            </a:endParaRPr>
          </a:p>
        </p:txBody>
      </p:sp>
      <p:sp>
        <p:nvSpPr>
          <p:cNvPr id="47" name="CuadroTexto 46"/>
          <p:cNvSpPr txBox="1"/>
          <p:nvPr/>
        </p:nvSpPr>
        <p:spPr>
          <a:xfrm>
            <a:off x="3890408" y="5739319"/>
            <a:ext cx="3198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prstClr val="black"/>
                </a:solidFill>
              </a:rPr>
              <a:t>permite definir el valor de </a:t>
            </a:r>
            <a:r>
              <a:rPr lang="es-ES" dirty="0" err="1" smtClean="0">
                <a:solidFill>
                  <a:prstClr val="black"/>
                </a:solidFill>
              </a:rPr>
              <a:t>this</a:t>
            </a:r>
            <a:endParaRPr lang="es-ES" dirty="0">
              <a:solidFill>
                <a:prstClr val="black"/>
              </a:solidFill>
            </a:endParaRPr>
          </a:p>
        </p:txBody>
      </p:sp>
      <p:cxnSp>
        <p:nvCxnSpPr>
          <p:cNvPr id="49" name="Conector recto de flecha 48"/>
          <p:cNvCxnSpPr>
            <a:stCxn id="46" idx="3"/>
            <a:endCxn id="47" idx="1"/>
          </p:cNvCxnSpPr>
          <p:nvPr/>
        </p:nvCxnSpPr>
        <p:spPr>
          <a:xfrm flipV="1">
            <a:off x="3344295" y="5923985"/>
            <a:ext cx="54611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147563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60119" y="307259"/>
            <a:ext cx="7030255" cy="93519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762000">
              <a:lnSpc>
                <a:spcPct val="100000"/>
              </a:lnSpc>
              <a:spcBef>
                <a:spcPts val="0"/>
              </a:spcBef>
            </a:pPr>
            <a:r>
              <a:rPr lang="es-ES" sz="3600" b="1" i="1" dirty="0">
                <a:solidFill>
                  <a:srgbClr val="04617B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nstantia"/>
                <a:cs typeface="+mn-cs"/>
              </a:rPr>
              <a:t>Métodos </a:t>
            </a:r>
            <a:r>
              <a:rPr lang="en-US" sz="3600" b="1" i="1" dirty="0" smtClean="0">
                <a:solidFill>
                  <a:srgbClr val="04617B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nstantia"/>
                <a:cs typeface="+mn-cs"/>
              </a:rPr>
              <a:t>apply</a:t>
            </a:r>
            <a:r>
              <a:rPr lang="es-ES" sz="3600" b="1" i="1" dirty="0" smtClean="0">
                <a:solidFill>
                  <a:srgbClr val="04617B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nstantia"/>
                <a:cs typeface="+mn-cs"/>
              </a:rPr>
              <a:t>() </a:t>
            </a:r>
            <a:r>
              <a:rPr lang="es-ES" sz="3600" b="1" i="1" dirty="0">
                <a:solidFill>
                  <a:srgbClr val="04617B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nstantia"/>
                <a:cs typeface="+mn-cs"/>
              </a:rPr>
              <a:t>y </a:t>
            </a:r>
            <a:r>
              <a:rPr lang="en-US" sz="3600" b="1" i="1" dirty="0" smtClean="0">
                <a:solidFill>
                  <a:srgbClr val="04617B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nstantia"/>
                <a:cs typeface="+mn-cs"/>
              </a:rPr>
              <a:t>call</a:t>
            </a:r>
            <a:r>
              <a:rPr lang="es-ES" sz="3600" b="1" i="1" dirty="0" smtClean="0">
                <a:solidFill>
                  <a:srgbClr val="04617B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nstantia"/>
                <a:cs typeface="+mn-cs"/>
              </a:rPr>
              <a:t>()</a:t>
            </a:r>
            <a:endParaRPr lang="es-ES" sz="3600" b="1" i="1" dirty="0">
              <a:solidFill>
                <a:srgbClr val="04617B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Constantia"/>
              <a:cs typeface="+mn-cs"/>
            </a:endParaRPr>
          </a:p>
        </p:txBody>
      </p:sp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2367" y="307258"/>
            <a:ext cx="941041" cy="935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CuadroTexto 25"/>
          <p:cNvSpPr txBox="1"/>
          <p:nvPr/>
        </p:nvSpPr>
        <p:spPr>
          <a:xfrm>
            <a:off x="1140899" y="1384761"/>
            <a:ext cx="68522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solidFill>
                  <a:prstClr val="black"/>
                </a:solidFill>
              </a:rPr>
              <a:t>Métodos del objeto </a:t>
            </a:r>
            <a:r>
              <a:rPr lang="en-US" b="1" i="1" dirty="0" smtClean="0">
                <a:solidFill>
                  <a:prstClr val="black"/>
                </a:solidFill>
              </a:rPr>
              <a:t>Function</a:t>
            </a:r>
            <a:r>
              <a:rPr lang="es-ES" dirty="0" smtClean="0">
                <a:solidFill>
                  <a:prstClr val="black"/>
                </a:solidFill>
              </a:rPr>
              <a:t>, que  Permiten </a:t>
            </a:r>
            <a:r>
              <a:rPr lang="es-ES" dirty="0">
                <a:solidFill>
                  <a:prstClr val="black"/>
                </a:solidFill>
              </a:rPr>
              <a:t>ejecutar una función como si fuera un método de </a:t>
            </a:r>
            <a:r>
              <a:rPr lang="es-ES" dirty="0" smtClean="0">
                <a:solidFill>
                  <a:prstClr val="black"/>
                </a:solidFill>
              </a:rPr>
              <a:t>otro objeto: cambian el </a:t>
            </a:r>
            <a:r>
              <a:rPr lang="en-US" b="1" i="1" dirty="0" smtClean="0">
                <a:solidFill>
                  <a:prstClr val="black"/>
                </a:solidFill>
              </a:rPr>
              <a:t>binding</a:t>
            </a:r>
            <a:r>
              <a:rPr lang="es-ES" dirty="0" smtClean="0">
                <a:solidFill>
                  <a:prstClr val="black"/>
                </a:solidFill>
              </a:rPr>
              <a:t> de la función ligándola al objeto, que pasa a ser </a:t>
            </a:r>
            <a:r>
              <a:rPr lang="en-US" b="1" dirty="0" smtClean="0">
                <a:solidFill>
                  <a:prstClr val="black"/>
                </a:solidFill>
              </a:rPr>
              <a:t>this</a:t>
            </a:r>
            <a:r>
              <a:rPr lang="es-ES" dirty="0" smtClean="0">
                <a:solidFill>
                  <a:prstClr val="black"/>
                </a:solidFill>
              </a:rPr>
              <a:t> dentro de la función</a:t>
            </a:r>
          </a:p>
        </p:txBody>
      </p:sp>
      <p:sp>
        <p:nvSpPr>
          <p:cNvPr id="4" name="Rectángulo 3"/>
          <p:cNvSpPr/>
          <p:nvPr/>
        </p:nvSpPr>
        <p:spPr>
          <a:xfrm>
            <a:off x="1806679" y="2604895"/>
            <a:ext cx="6306207" cy="181588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tabLst>
                <a:tab pos="354013" algn="l"/>
                <a:tab pos="987425" algn="l"/>
              </a:tabLst>
            </a:pPr>
            <a:r>
              <a:rPr lang="es-ES" sz="1600" noProof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function miFuncion(x) {</a:t>
            </a:r>
          </a:p>
          <a:p>
            <a:pPr>
              <a:tabLst>
                <a:tab pos="354013" algn="l"/>
                <a:tab pos="987425" algn="l"/>
              </a:tabLst>
            </a:pPr>
            <a:r>
              <a:rPr lang="es-ES" sz="1600" noProof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return this.numero + x;</a:t>
            </a:r>
          </a:p>
          <a:p>
            <a:pPr>
              <a:tabLst>
                <a:tab pos="354013" algn="l"/>
                <a:tab pos="987425" algn="l"/>
              </a:tabLst>
            </a:pPr>
            <a:r>
              <a:rPr lang="es-ES" sz="1600" noProof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  <a:p>
            <a:pPr>
              <a:tabLst>
                <a:tab pos="354013" algn="l"/>
                <a:tab pos="987425" algn="l"/>
              </a:tabLst>
            </a:pPr>
            <a:r>
              <a:rPr lang="es-ES" sz="1600" noProof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var oObjeto = new Object();</a:t>
            </a:r>
          </a:p>
          <a:p>
            <a:pPr>
              <a:tabLst>
                <a:tab pos="354013" algn="l"/>
                <a:tab pos="987425" algn="l"/>
              </a:tabLst>
            </a:pPr>
            <a:r>
              <a:rPr lang="es-ES" sz="1600" noProof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oObjeto.numero = 5;</a:t>
            </a:r>
          </a:p>
          <a:p>
            <a:pPr>
              <a:tabLst>
                <a:tab pos="354013" algn="l"/>
                <a:tab pos="987425" algn="l"/>
              </a:tabLst>
            </a:pPr>
            <a:r>
              <a:rPr lang="es-ES" sz="1600" noProof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var resultado = miFuncion.call(oObjeto, 4);</a:t>
            </a:r>
          </a:p>
          <a:p>
            <a:pPr>
              <a:tabLst>
                <a:tab pos="354013" algn="l"/>
                <a:tab pos="987425" algn="l"/>
              </a:tabLst>
            </a:pPr>
            <a:r>
              <a:rPr lang="es-ES" sz="1600" noProof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alert(resultado);</a:t>
            </a:r>
            <a:endParaRPr lang="es-ES" sz="1600" noProof="1">
              <a:solidFill>
                <a:prstClr val="black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Rectángulo 4"/>
          <p:cNvSpPr/>
          <p:nvPr/>
        </p:nvSpPr>
        <p:spPr>
          <a:xfrm>
            <a:off x="2875147" y="4644290"/>
            <a:ext cx="523774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600" dirty="0" smtClean="0">
                <a:solidFill>
                  <a:prstClr val="black"/>
                </a:solidFill>
              </a:rPr>
              <a:t>El primer parámetro del método es el objeto y la función se trata como si fuera un método del objeto.</a:t>
            </a:r>
            <a:endParaRPr lang="es-ES" sz="1600" dirty="0">
              <a:solidFill>
                <a:prstClr val="black"/>
              </a:solidFill>
            </a:endParaRPr>
          </a:p>
        </p:txBody>
      </p:sp>
      <p:cxnSp>
        <p:nvCxnSpPr>
          <p:cNvPr id="7" name="Conector recto de flecha 6"/>
          <p:cNvCxnSpPr>
            <a:endCxn id="5" idx="0"/>
          </p:cNvCxnSpPr>
          <p:nvPr/>
        </p:nvCxnSpPr>
        <p:spPr>
          <a:xfrm>
            <a:off x="5050302" y="4121834"/>
            <a:ext cx="443715" cy="5224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uadroTexto 8"/>
          <p:cNvSpPr txBox="1"/>
          <p:nvPr/>
        </p:nvSpPr>
        <p:spPr>
          <a:xfrm>
            <a:off x="1140899" y="5677823"/>
            <a:ext cx="73096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Este procedimiento es necesario cuando un método se utiliza como función </a:t>
            </a:r>
            <a:r>
              <a:rPr lang="en-US" i="1" dirty="0" smtClean="0"/>
              <a:t>callback</a:t>
            </a:r>
            <a:r>
              <a:rPr lang="es-ES" dirty="0" smtClean="0"/>
              <a:t>, e.g. al definir un manejador de objetos.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4540458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061429" y="253114"/>
            <a:ext cx="750188" cy="750188"/>
          </a:xfrm>
          <a:prstGeom prst="rect">
            <a:avLst/>
          </a:prstGeom>
        </p:spPr>
      </p:pic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628650" y="365127"/>
            <a:ext cx="7432779" cy="638174"/>
          </a:xfrm>
        </p:spPr>
        <p:txBody>
          <a:bodyPr>
            <a:normAutofit/>
          </a:bodyPr>
          <a:lstStyle/>
          <a:p>
            <a:pPr algn="ctr"/>
            <a:r>
              <a:rPr lang="es-ES" dirty="0" smtClean="0"/>
              <a:t>$</a:t>
            </a:r>
            <a:r>
              <a:rPr lang="en-US" dirty="0" smtClean="0"/>
              <a:t>apply</a:t>
            </a:r>
            <a:r>
              <a:rPr lang="es-ES" dirty="0" smtClean="0"/>
              <a:t>() y $</a:t>
            </a:r>
            <a:r>
              <a:rPr lang="en-US" dirty="0" smtClean="0"/>
              <a:t>digest</a:t>
            </a:r>
            <a:r>
              <a:rPr lang="es-ES" dirty="0" smtClean="0"/>
              <a:t>()</a:t>
            </a:r>
            <a:endParaRPr lang="es-ES" dirty="0"/>
          </a:p>
        </p:txBody>
      </p:sp>
      <p:sp>
        <p:nvSpPr>
          <p:cNvPr id="2" name="CuadroTexto 1"/>
          <p:cNvSpPr txBox="1"/>
          <p:nvPr/>
        </p:nvSpPr>
        <p:spPr>
          <a:xfrm>
            <a:off x="1009933" y="2012286"/>
            <a:ext cx="971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$</a:t>
            </a:r>
            <a:r>
              <a:rPr lang="en-US" b="1" dirty="0" smtClean="0"/>
              <a:t>apply</a:t>
            </a:r>
            <a:r>
              <a:rPr lang="es-ES" b="1" dirty="0" smtClean="0"/>
              <a:t>()</a:t>
            </a:r>
            <a:endParaRPr lang="es-ES" b="1" dirty="0"/>
          </a:p>
        </p:txBody>
      </p:sp>
      <p:sp>
        <p:nvSpPr>
          <p:cNvPr id="4" name="CuadroTexto 3"/>
          <p:cNvSpPr txBox="1"/>
          <p:nvPr/>
        </p:nvSpPr>
        <p:spPr>
          <a:xfrm>
            <a:off x="3248167" y="1596788"/>
            <a:ext cx="53000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método del objeto $</a:t>
            </a:r>
            <a:r>
              <a:rPr lang="en-US" i="1" dirty="0" smtClean="0"/>
              <a:t>scope</a:t>
            </a:r>
            <a:r>
              <a:rPr lang="es-ES" dirty="0" smtClean="0"/>
              <a:t> que toma como argumento un a función y la ejecuta: de esa forma Angular tiene constancia de cualquier cambio que se produzca como parte de esa ejecución.</a:t>
            </a:r>
            <a:endParaRPr lang="es-ES" dirty="0"/>
          </a:p>
        </p:txBody>
      </p:sp>
      <p:cxnSp>
        <p:nvCxnSpPr>
          <p:cNvPr id="6" name="Conector recto de flecha 5"/>
          <p:cNvCxnSpPr>
            <a:stCxn id="2" idx="3"/>
            <a:endCxn id="4" idx="1"/>
          </p:cNvCxnSpPr>
          <p:nvPr/>
        </p:nvCxnSpPr>
        <p:spPr>
          <a:xfrm>
            <a:off x="1981674" y="2196952"/>
            <a:ext cx="126649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uadroTexto 9"/>
          <p:cNvSpPr txBox="1"/>
          <p:nvPr/>
        </p:nvSpPr>
        <p:spPr>
          <a:xfrm>
            <a:off x="2333769" y="3074115"/>
            <a:ext cx="45310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Ejemplo: diferencia entre usar el servicio $http o utilizar una llamada AJAX en JS estándar</a:t>
            </a:r>
            <a:endParaRPr lang="es-ES" dirty="0"/>
          </a:p>
        </p:txBody>
      </p:sp>
      <p:sp>
        <p:nvSpPr>
          <p:cNvPr id="11" name="CuadroTexto 10"/>
          <p:cNvSpPr txBox="1"/>
          <p:nvPr/>
        </p:nvSpPr>
        <p:spPr>
          <a:xfrm>
            <a:off x="3248167" y="4135943"/>
            <a:ext cx="55184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Cualquier código que cambie los valores del modelo puede colocarse dentro de una función para luego llamar a </a:t>
            </a:r>
            <a:r>
              <a:rPr lang="en-US" dirty="0" smtClean="0"/>
              <a:t>$</a:t>
            </a:r>
            <a:r>
              <a:rPr lang="en-US" noProof="1" smtClean="0"/>
              <a:t>scope.$apply() </a:t>
            </a:r>
            <a:r>
              <a:rPr lang="es-ES" dirty="0" smtClean="0"/>
              <a:t>pasándole la función como argumento</a:t>
            </a:r>
            <a:endParaRPr lang="es-ES" dirty="0"/>
          </a:p>
        </p:txBody>
      </p:sp>
      <p:sp>
        <p:nvSpPr>
          <p:cNvPr id="12" name="CuadroTexto 11"/>
          <p:cNvSpPr txBox="1"/>
          <p:nvPr/>
        </p:nvSpPr>
        <p:spPr>
          <a:xfrm>
            <a:off x="1555845" y="5329594"/>
            <a:ext cx="69923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Esto inicia un ciclo de asimilación (</a:t>
            </a:r>
            <a:r>
              <a:rPr lang="en-US" dirty="0" smtClean="0"/>
              <a:t>digest</a:t>
            </a:r>
            <a:r>
              <a:rPr lang="es-ES" dirty="0" smtClean="0"/>
              <a:t>) llamando a la función </a:t>
            </a:r>
            <a:r>
              <a:rPr lang="en-US" b="1" noProof="1" smtClean="0"/>
              <a:t>$rootScope.$digest</a:t>
            </a:r>
            <a:r>
              <a:rPr lang="es-ES" b="1" dirty="0" smtClean="0"/>
              <a:t>()</a:t>
            </a:r>
            <a:r>
              <a:rPr lang="es-ES" dirty="0" smtClean="0"/>
              <a:t>, que se propaga a todos los </a:t>
            </a:r>
            <a:r>
              <a:rPr lang="en-US" i="1" dirty="0" smtClean="0"/>
              <a:t>scopes</a:t>
            </a:r>
            <a:r>
              <a:rPr lang="es-ES" dirty="0" smtClean="0"/>
              <a:t> hijos, haciendo una llamada a todos los </a:t>
            </a:r>
            <a:r>
              <a:rPr lang="en-US" i="1" dirty="0" smtClean="0"/>
              <a:t>watchers</a:t>
            </a:r>
            <a:r>
              <a:rPr lang="es-ES" dirty="0" smtClean="0"/>
              <a:t> de los elementos de los modelos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655175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244815" cy="638174"/>
          </a:xfrm>
        </p:spPr>
        <p:txBody>
          <a:bodyPr/>
          <a:lstStyle/>
          <a:p>
            <a:pPr algn="ctr"/>
            <a:r>
              <a:rPr lang="es-ES" dirty="0" smtClean="0"/>
              <a:t>Enrutamiento habitual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061429" y="253114"/>
            <a:ext cx="750188" cy="750188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50" y="1206083"/>
            <a:ext cx="6099146" cy="3885649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</p:pic>
      <p:sp>
        <p:nvSpPr>
          <p:cNvPr id="8" name="Rectángulo 7"/>
          <p:cNvSpPr/>
          <p:nvPr/>
        </p:nvSpPr>
        <p:spPr>
          <a:xfrm>
            <a:off x="1645772" y="5368373"/>
            <a:ext cx="622769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 smtClean="0"/>
              <a:t>En este segundo ejemplo se utiliza </a:t>
            </a:r>
            <a:r>
              <a:rPr lang="es-ES" dirty="0" err="1" smtClean="0"/>
              <a:t>ngRoutes</a:t>
            </a:r>
            <a:r>
              <a:rPr lang="es-ES" dirty="0" smtClean="0"/>
              <a:t> de la forma habitual</a:t>
            </a:r>
          </a:p>
          <a:p>
            <a:r>
              <a:rPr lang="es-ES" dirty="0" smtClean="0"/>
              <a:t>Destaca especialmente el uso de la </a:t>
            </a:r>
            <a:r>
              <a:rPr lang="es-ES" dirty="0"/>
              <a:t>directiva propia &lt;div </a:t>
            </a:r>
            <a:r>
              <a:rPr lang="es-ES" dirty="0" err="1"/>
              <a:t>animated-view</a:t>
            </a:r>
            <a:r>
              <a:rPr lang="es-ES" dirty="0"/>
              <a:t>&gt;&lt;/div</a:t>
            </a:r>
            <a:r>
              <a:rPr lang="es-ES" dirty="0" smtClean="0"/>
              <a:t>&gt; en lugar de </a:t>
            </a:r>
            <a:r>
              <a:rPr lang="es-ES" dirty="0" err="1" smtClean="0"/>
              <a:t>ngView</a:t>
            </a:r>
            <a:endParaRPr lang="es-ES" dirty="0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3051" y="3100780"/>
            <a:ext cx="3343275" cy="1209675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</p:pic>
    </p:spTree>
    <p:extLst>
      <p:ext uri="{BB962C8B-B14F-4D97-AF65-F5344CB8AC3E}">
        <p14:creationId xmlns:p14="http://schemas.microsoft.com/office/powerpoint/2010/main" val="1509550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s-ES" dirty="0" smtClean="0"/>
              <a:t>Ejemplo: mensaje programado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745" y="1510863"/>
            <a:ext cx="7213595" cy="3484218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2276201" y="5280384"/>
            <a:ext cx="60906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Modificamos el modelo desde </a:t>
            </a:r>
            <a:r>
              <a:rPr lang="es-ES" b="1" noProof="1" smtClean="0"/>
              <a:t>setTimeout</a:t>
            </a:r>
            <a:r>
              <a:rPr lang="es-ES" dirty="0" smtClean="0"/>
              <a:t> y comprobamos como NO se refleja en la vista, a no ser que utilicemos $</a:t>
            </a:r>
            <a:r>
              <a:rPr lang="en-US" i="1" dirty="0" smtClean="0"/>
              <a:t>apply</a:t>
            </a:r>
            <a:r>
              <a:rPr lang="es-ES" dirty="0" smtClean="0"/>
              <a:t>().</a:t>
            </a:r>
          </a:p>
          <a:p>
            <a:r>
              <a:rPr lang="es-ES" dirty="0" smtClean="0"/>
              <a:t>()Que es lo que hace </a:t>
            </a:r>
            <a:r>
              <a:rPr lang="es-ES" dirty="0"/>
              <a:t>el servicio </a:t>
            </a:r>
            <a:r>
              <a:rPr lang="es-ES" dirty="0" smtClean="0"/>
              <a:t>$</a:t>
            </a:r>
            <a:r>
              <a:rPr lang="en-US" i="1" dirty="0" smtClean="0"/>
              <a:t>timeout</a:t>
            </a:r>
            <a:r>
              <a:rPr lang="es-ES" dirty="0" smtClean="0"/>
              <a:t>)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48829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061429" y="253114"/>
            <a:ext cx="750188" cy="750188"/>
          </a:xfrm>
          <a:prstGeom prst="rect">
            <a:avLst/>
          </a:prstGeom>
        </p:spPr>
      </p:pic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628650" y="365127"/>
            <a:ext cx="7432779" cy="638174"/>
          </a:xfrm>
        </p:spPr>
        <p:txBody>
          <a:bodyPr/>
          <a:lstStyle/>
          <a:p>
            <a:pPr algn="ctr"/>
            <a:r>
              <a:rPr lang="es-ES" dirty="0" smtClean="0"/>
              <a:t>Eventos</a:t>
            </a:r>
            <a:endParaRPr lang="es-ES" dirty="0"/>
          </a:p>
        </p:txBody>
      </p:sp>
      <p:sp>
        <p:nvSpPr>
          <p:cNvPr id="2" name="CuadroTexto 1"/>
          <p:cNvSpPr txBox="1"/>
          <p:nvPr/>
        </p:nvSpPr>
        <p:spPr>
          <a:xfrm>
            <a:off x="1064525" y="1292956"/>
            <a:ext cx="69969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Entre las funcionalidades incluidas en </a:t>
            </a:r>
            <a:r>
              <a:rPr lang="es-ES" dirty="0"/>
              <a:t>$</a:t>
            </a:r>
            <a:r>
              <a:rPr lang="es-ES" dirty="0" err="1" smtClean="0"/>
              <a:t>rootScope</a:t>
            </a:r>
            <a:r>
              <a:rPr lang="es-ES" dirty="0" smtClean="0"/>
              <a:t> y en los </a:t>
            </a:r>
            <a:r>
              <a:rPr lang="en-US" i="1" dirty="0" smtClean="0"/>
              <a:t>scopes</a:t>
            </a:r>
            <a:r>
              <a:rPr lang="es-ES" dirty="0" smtClean="0"/>
              <a:t> que se crean a partir de el está el potente sistema de gestión de eventos de Angular, incluyendo los métodos</a:t>
            </a:r>
            <a:endParaRPr lang="es-ES" dirty="0"/>
          </a:p>
        </p:txBody>
      </p:sp>
      <p:sp>
        <p:nvSpPr>
          <p:cNvPr id="17" name="CuadroTexto 16"/>
          <p:cNvSpPr txBox="1"/>
          <p:nvPr/>
        </p:nvSpPr>
        <p:spPr>
          <a:xfrm>
            <a:off x="1238963" y="2953687"/>
            <a:ext cx="136588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 smtClean="0"/>
              <a:t>$emit()</a:t>
            </a:r>
          </a:p>
          <a:p>
            <a:pPr algn="ctr"/>
            <a:r>
              <a:rPr lang="en-US" i="1" dirty="0" smtClean="0"/>
              <a:t>$broadcast()</a:t>
            </a:r>
          </a:p>
          <a:p>
            <a:pPr algn="ctr"/>
            <a:r>
              <a:rPr lang="en-US" i="1" dirty="0" smtClean="0"/>
              <a:t>$on()</a:t>
            </a:r>
            <a:endParaRPr lang="en-US" i="1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821372" y="2292925"/>
            <a:ext cx="4717289" cy="4102748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>
            <a:off x="1064525" y="4531057"/>
            <a:ext cx="21972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Comunicación entre distintos </a:t>
            </a:r>
            <a:r>
              <a:rPr lang="en-US" i="1" dirty="0" smtClean="0"/>
              <a:t>controllers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029635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061429" y="253114"/>
            <a:ext cx="750188" cy="750188"/>
          </a:xfrm>
          <a:prstGeom prst="rect">
            <a:avLst/>
          </a:prstGeom>
        </p:spPr>
      </p:pic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628650" y="365127"/>
            <a:ext cx="7432779" cy="638174"/>
          </a:xfrm>
        </p:spPr>
        <p:txBody>
          <a:bodyPr/>
          <a:lstStyle/>
          <a:p>
            <a:pPr algn="ctr"/>
            <a:r>
              <a:rPr lang="es-ES" dirty="0" smtClean="0"/>
              <a:t>Eventos: métodos</a:t>
            </a:r>
            <a:endParaRPr lang="es-ES" dirty="0"/>
          </a:p>
        </p:txBody>
      </p:sp>
      <p:sp>
        <p:nvSpPr>
          <p:cNvPr id="17" name="CuadroTexto 16"/>
          <p:cNvSpPr txBox="1"/>
          <p:nvPr/>
        </p:nvSpPr>
        <p:spPr>
          <a:xfrm>
            <a:off x="928482" y="1440412"/>
            <a:ext cx="40811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 smtClean="0"/>
              <a:t>$emit(</a:t>
            </a:r>
            <a:r>
              <a:rPr lang="es-ES" i="1" dirty="0" smtClean="0"/>
              <a:t>&lt;nombre</a:t>
            </a:r>
            <a:r>
              <a:rPr lang="es-ES" i="1" dirty="0"/>
              <a:t> </a:t>
            </a:r>
            <a:r>
              <a:rPr lang="es-ES" i="1" dirty="0" smtClean="0"/>
              <a:t>del evento&gt;, argumentos</a:t>
            </a:r>
            <a:r>
              <a:rPr lang="en-US" i="1" dirty="0" smtClean="0"/>
              <a:t>)</a:t>
            </a:r>
          </a:p>
        </p:txBody>
      </p:sp>
      <p:sp>
        <p:nvSpPr>
          <p:cNvPr id="8" name="CuadroTexto 7"/>
          <p:cNvSpPr txBox="1"/>
          <p:nvPr/>
        </p:nvSpPr>
        <p:spPr>
          <a:xfrm>
            <a:off x="928482" y="1986705"/>
            <a:ext cx="4766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 smtClean="0"/>
              <a:t>$broadcast(</a:t>
            </a:r>
            <a:r>
              <a:rPr lang="es-ES" i="1" dirty="0"/>
              <a:t>&lt;</a:t>
            </a:r>
            <a:r>
              <a:rPr lang="es-ES" i="1" dirty="0" smtClean="0"/>
              <a:t>nombre de _evento</a:t>
            </a:r>
            <a:r>
              <a:rPr lang="es-ES" i="1" dirty="0"/>
              <a:t>&gt;, argumentos</a:t>
            </a:r>
            <a:r>
              <a:rPr lang="en-US" i="1" dirty="0" smtClean="0"/>
              <a:t>)</a:t>
            </a:r>
          </a:p>
        </p:txBody>
      </p:sp>
      <p:sp>
        <p:nvSpPr>
          <p:cNvPr id="10" name="CuadroTexto 9"/>
          <p:cNvSpPr txBox="1"/>
          <p:nvPr/>
        </p:nvSpPr>
        <p:spPr>
          <a:xfrm>
            <a:off x="1054896" y="3962657"/>
            <a:ext cx="7006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 smtClean="0"/>
              <a:t>$on(</a:t>
            </a:r>
            <a:r>
              <a:rPr lang="es-ES" i="1" dirty="0"/>
              <a:t>&lt;nombre de _evento&gt;, </a:t>
            </a:r>
            <a:r>
              <a:rPr lang="es-ES" i="1" dirty="0" smtClean="0"/>
              <a:t>&lt;función manejadora (</a:t>
            </a:r>
            <a:r>
              <a:rPr lang="ibb-NG" i="1" noProof="1" smtClean="0"/>
              <a:t>oEvento</a:t>
            </a:r>
            <a:r>
              <a:rPr lang="es-ES" i="1" dirty="0" smtClean="0"/>
              <a:t>, argumentos)</a:t>
            </a:r>
            <a:r>
              <a:rPr lang="en-US" i="1" dirty="0" smtClean="0"/>
              <a:t>)</a:t>
            </a:r>
          </a:p>
        </p:txBody>
      </p:sp>
      <p:sp>
        <p:nvSpPr>
          <p:cNvPr id="4" name="CuadroTexto 3"/>
          <p:cNvSpPr txBox="1"/>
          <p:nvPr/>
        </p:nvSpPr>
        <p:spPr>
          <a:xfrm>
            <a:off x="2146442" y="2609921"/>
            <a:ext cx="53229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Todos los argumentos incluidos a continuación del nombre so recibidos por las funciones puestas a la escucha del correspondiente evento</a:t>
            </a:r>
            <a:endParaRPr lang="es-ES" dirty="0"/>
          </a:p>
        </p:txBody>
      </p:sp>
      <p:sp>
        <p:nvSpPr>
          <p:cNvPr id="5" name="CuadroTexto 4"/>
          <p:cNvSpPr txBox="1"/>
          <p:nvPr/>
        </p:nvSpPr>
        <p:spPr>
          <a:xfrm>
            <a:off x="2146442" y="4447123"/>
            <a:ext cx="4679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La función manejadora recibe como parámetros</a:t>
            </a:r>
          </a:p>
        </p:txBody>
      </p:sp>
      <p:sp>
        <p:nvSpPr>
          <p:cNvPr id="11" name="CuadroTexto 10"/>
          <p:cNvSpPr txBox="1"/>
          <p:nvPr/>
        </p:nvSpPr>
        <p:spPr>
          <a:xfrm>
            <a:off x="2374359" y="4955205"/>
            <a:ext cx="58242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s-ES" dirty="0" smtClean="0"/>
              <a:t>El objeto Evento (equivalente al que existe en JS/JQuery) </a:t>
            </a:r>
          </a:p>
          <a:p>
            <a:pPr marL="285750" indent="-285750">
              <a:buFontTx/>
              <a:buChar char="-"/>
            </a:pPr>
            <a:r>
              <a:rPr lang="es-ES" dirty="0" smtClean="0"/>
              <a:t>los argumentos con los que se emitió el evento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29885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061429" y="253114"/>
            <a:ext cx="750188" cy="750188"/>
          </a:xfrm>
          <a:prstGeom prst="rect">
            <a:avLst/>
          </a:prstGeom>
        </p:spPr>
      </p:pic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628650" y="365127"/>
            <a:ext cx="7432779" cy="638174"/>
          </a:xfrm>
        </p:spPr>
        <p:txBody>
          <a:bodyPr/>
          <a:lstStyle/>
          <a:p>
            <a:pPr algn="ctr"/>
            <a:r>
              <a:rPr lang="es-ES" dirty="0" smtClean="0"/>
              <a:t>Objeto Evento</a:t>
            </a:r>
            <a:endParaRPr lang="es-ES" dirty="0"/>
          </a:p>
        </p:txBody>
      </p:sp>
      <p:sp>
        <p:nvSpPr>
          <p:cNvPr id="11" name="CuadroTexto 10"/>
          <p:cNvSpPr txBox="1"/>
          <p:nvPr/>
        </p:nvSpPr>
        <p:spPr>
          <a:xfrm>
            <a:off x="873106" y="1286677"/>
            <a:ext cx="5341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El objeto Evento (equivalente al que existe en JQuery) </a:t>
            </a:r>
          </a:p>
        </p:txBody>
      </p:sp>
      <p:sp>
        <p:nvSpPr>
          <p:cNvPr id="12" name="Rectángulo 11"/>
          <p:cNvSpPr/>
          <p:nvPr/>
        </p:nvSpPr>
        <p:spPr>
          <a:xfrm>
            <a:off x="1093676" y="1939385"/>
            <a:ext cx="7342847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55825" indent="-2155825"/>
            <a:r>
              <a:rPr lang="en-US" b="1" noProof="1" smtClean="0"/>
              <a:t>targetScope</a:t>
            </a:r>
            <a:r>
              <a:rPr lang="en-US" dirty="0" smtClean="0"/>
              <a:t>	{Scope}: the scope on which the event was $emit-</a:t>
            </a:r>
            <a:r>
              <a:rPr lang="en-US" dirty="0" err="1" smtClean="0"/>
              <a:t>ed</a:t>
            </a:r>
            <a:r>
              <a:rPr lang="en-US" dirty="0" smtClean="0"/>
              <a:t> or $broadcast-ed.</a:t>
            </a:r>
          </a:p>
          <a:p>
            <a:pPr marL="2155825" indent="-2155825"/>
            <a:r>
              <a:rPr lang="en-US" b="1" noProof="1" smtClean="0"/>
              <a:t>currentScope</a:t>
            </a:r>
            <a:r>
              <a:rPr lang="en-US" dirty="0" smtClean="0"/>
              <a:t>	{Scope}: the scope that is currently handling the event. Once the event propagates through the scope hierarchy, this property is set to null.</a:t>
            </a:r>
          </a:p>
          <a:p>
            <a:pPr marL="2155825" indent="-2155825"/>
            <a:r>
              <a:rPr lang="en-US" b="1" dirty="0"/>
              <a:t>name</a:t>
            </a:r>
            <a:r>
              <a:rPr lang="en-US" dirty="0" smtClean="0"/>
              <a:t>	{string}: name of the event.</a:t>
            </a:r>
          </a:p>
          <a:p>
            <a:pPr marL="2155825" indent="-2155825"/>
            <a:r>
              <a:rPr lang="en-US" b="1" noProof="1" smtClean="0"/>
              <a:t>stopPropagation</a:t>
            </a:r>
            <a:r>
              <a:rPr lang="en-US" dirty="0" smtClean="0"/>
              <a:t>	{function=}: calling </a:t>
            </a:r>
            <a:r>
              <a:rPr lang="en-US" noProof="1" smtClean="0"/>
              <a:t>stopPropagation</a:t>
            </a:r>
            <a:r>
              <a:rPr lang="en-US" dirty="0" smtClean="0"/>
              <a:t> function will cancel further event propagation (available only for events that were $emit-</a:t>
            </a:r>
            <a:r>
              <a:rPr lang="en-US" dirty="0" err="1" smtClean="0"/>
              <a:t>ed</a:t>
            </a:r>
            <a:r>
              <a:rPr lang="en-US" dirty="0" smtClean="0"/>
              <a:t>).</a:t>
            </a:r>
          </a:p>
          <a:p>
            <a:pPr marL="2155825" indent="-2155825"/>
            <a:r>
              <a:rPr lang="en-US" b="1" noProof="1" smtClean="0"/>
              <a:t>preventDefault</a:t>
            </a:r>
            <a:r>
              <a:rPr lang="en-US" dirty="0" smtClean="0"/>
              <a:t>	{function}: calling </a:t>
            </a:r>
            <a:r>
              <a:rPr lang="en-US" noProof="1" smtClean="0"/>
              <a:t>preventDefault</a:t>
            </a:r>
            <a:r>
              <a:rPr lang="en-US" dirty="0" smtClean="0"/>
              <a:t> sets </a:t>
            </a:r>
            <a:r>
              <a:rPr lang="en-US" noProof="1" smtClean="0"/>
              <a:t>defaultPrevented</a:t>
            </a:r>
            <a:r>
              <a:rPr lang="en-US" dirty="0" smtClean="0"/>
              <a:t> flag to true.</a:t>
            </a:r>
          </a:p>
          <a:p>
            <a:pPr marL="2155825" indent="-2155825"/>
            <a:r>
              <a:rPr lang="en-US" b="1" noProof="1" smtClean="0"/>
              <a:t>defaultPrevented</a:t>
            </a:r>
            <a:r>
              <a:rPr lang="en-US" dirty="0" smtClean="0"/>
              <a:t>	{</a:t>
            </a:r>
            <a:r>
              <a:rPr lang="en-US" dirty="0" err="1" smtClean="0"/>
              <a:t>boolean</a:t>
            </a:r>
            <a:r>
              <a:rPr lang="en-US" dirty="0" smtClean="0"/>
              <a:t>}: true if </a:t>
            </a:r>
            <a:r>
              <a:rPr lang="en-US" noProof="1" smtClean="0"/>
              <a:t>preventDefault</a:t>
            </a:r>
            <a:r>
              <a:rPr lang="en-US" dirty="0" smtClean="0"/>
              <a:t> was called.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5628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s-ES" dirty="0" smtClean="0"/>
              <a:t>Ejemplo: Mensajes y Eventos 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098" y="1512697"/>
            <a:ext cx="7184053" cy="4079544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2402006" y="3125337"/>
            <a:ext cx="2169994" cy="1132765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Rectángulo 5"/>
          <p:cNvSpPr/>
          <p:nvPr/>
        </p:nvSpPr>
        <p:spPr>
          <a:xfrm>
            <a:off x="2402006" y="4285397"/>
            <a:ext cx="2183641" cy="655093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CuadroTexto 6"/>
          <p:cNvSpPr txBox="1"/>
          <p:nvPr/>
        </p:nvSpPr>
        <p:spPr>
          <a:xfrm>
            <a:off x="5447162" y="3367803"/>
            <a:ext cx="1991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Controller</a:t>
            </a:r>
            <a:r>
              <a:rPr lang="es-ES" dirty="0" smtClean="0"/>
              <a:t> principal</a:t>
            </a:r>
            <a:endParaRPr lang="es-ES" dirty="0"/>
          </a:p>
        </p:txBody>
      </p:sp>
      <p:cxnSp>
        <p:nvCxnSpPr>
          <p:cNvPr id="9" name="Conector recto de flecha 8"/>
          <p:cNvCxnSpPr>
            <a:stCxn id="7" idx="1"/>
            <a:endCxn id="5" idx="3"/>
          </p:cNvCxnSpPr>
          <p:nvPr/>
        </p:nvCxnSpPr>
        <p:spPr>
          <a:xfrm flipH="1">
            <a:off x="4572000" y="3552469"/>
            <a:ext cx="875162" cy="1392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uadroTexto 10"/>
          <p:cNvSpPr txBox="1"/>
          <p:nvPr/>
        </p:nvSpPr>
        <p:spPr>
          <a:xfrm>
            <a:off x="5498458" y="4571158"/>
            <a:ext cx="1940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Controller</a:t>
            </a:r>
            <a:r>
              <a:rPr lang="es-ES" dirty="0" smtClean="0"/>
              <a:t> anidado</a:t>
            </a:r>
            <a:endParaRPr lang="es-ES" dirty="0"/>
          </a:p>
        </p:txBody>
      </p:sp>
      <p:cxnSp>
        <p:nvCxnSpPr>
          <p:cNvPr id="13" name="Conector recto de flecha 12"/>
          <p:cNvCxnSpPr>
            <a:stCxn id="11" idx="1"/>
            <a:endCxn id="6" idx="3"/>
          </p:cNvCxnSpPr>
          <p:nvPr/>
        </p:nvCxnSpPr>
        <p:spPr>
          <a:xfrm flipH="1" flipV="1">
            <a:off x="4585647" y="4612944"/>
            <a:ext cx="912811" cy="1428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uadroTexto 14"/>
          <p:cNvSpPr txBox="1"/>
          <p:nvPr/>
        </p:nvSpPr>
        <p:spPr>
          <a:xfrm>
            <a:off x="2270189" y="5858138"/>
            <a:ext cx="6043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Eventos como mecanismo de comunicación entre 2 </a:t>
            </a:r>
            <a:r>
              <a:rPr lang="en-US" i="1" dirty="0" smtClean="0"/>
              <a:t>controllers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4379072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628649" y="365127"/>
            <a:ext cx="7432779" cy="638174"/>
          </a:xfrm>
        </p:spPr>
        <p:txBody>
          <a:bodyPr>
            <a:normAutofit/>
          </a:bodyPr>
          <a:lstStyle/>
          <a:p>
            <a:pPr algn="ctr"/>
            <a:r>
              <a:rPr lang="es-ES" dirty="0" smtClean="0"/>
              <a:t>Directivas propias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061429" y="253114"/>
            <a:ext cx="750188" cy="750188"/>
          </a:xfrm>
          <a:prstGeom prst="rect">
            <a:avLst/>
          </a:prstGeom>
        </p:spPr>
      </p:pic>
      <p:sp>
        <p:nvSpPr>
          <p:cNvPr id="2" name="Rectángulo 1"/>
          <p:cNvSpPr/>
          <p:nvPr/>
        </p:nvSpPr>
        <p:spPr>
          <a:xfrm>
            <a:off x="1032785" y="1294057"/>
            <a:ext cx="662450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/>
              <a:t>método </a:t>
            </a:r>
            <a:r>
              <a:rPr lang="en-US" b="1" dirty="0" smtClean="0"/>
              <a:t>directive</a:t>
            </a:r>
            <a:r>
              <a:rPr lang="es-ES" dirty="0" smtClean="0"/>
              <a:t>() </a:t>
            </a:r>
            <a:r>
              <a:rPr lang="es-ES" dirty="0"/>
              <a:t>del objeto </a:t>
            </a:r>
            <a:r>
              <a:rPr lang="en-US" i="1" dirty="0" smtClean="0"/>
              <a:t>module</a:t>
            </a:r>
            <a:r>
              <a:rPr lang="es-ES" dirty="0" smtClean="0"/>
              <a:t> </a:t>
            </a:r>
            <a:r>
              <a:rPr lang="es-ES" dirty="0"/>
              <a:t>correspondiente a la aplicación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1261265" y="2211344"/>
            <a:ext cx="22928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primer parámetro:</a:t>
            </a:r>
          </a:p>
          <a:p>
            <a:r>
              <a:rPr lang="es-ES" dirty="0" smtClean="0"/>
              <a:t>nombre de la directiva</a:t>
            </a:r>
            <a:endParaRPr lang="es-ES" dirty="0"/>
          </a:p>
        </p:txBody>
      </p:sp>
      <p:sp>
        <p:nvSpPr>
          <p:cNvPr id="6" name="CuadroTexto 5"/>
          <p:cNvSpPr txBox="1"/>
          <p:nvPr/>
        </p:nvSpPr>
        <p:spPr>
          <a:xfrm>
            <a:off x="4941141" y="1954145"/>
            <a:ext cx="31202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Debe estar en </a:t>
            </a:r>
            <a:r>
              <a:rPr lang="es-ES" dirty="0" err="1" smtClean="0"/>
              <a:t>camelCase</a:t>
            </a:r>
            <a:r>
              <a:rPr lang="es-ES" dirty="0" smtClean="0"/>
              <a:t>, que Angular reorganizara insertando guiones, como hace con sus propias directivas</a:t>
            </a:r>
            <a:endParaRPr lang="es-ES" dirty="0"/>
          </a:p>
        </p:txBody>
      </p:sp>
      <p:sp>
        <p:nvSpPr>
          <p:cNvPr id="7" name="CuadroTexto 6"/>
          <p:cNvSpPr txBox="1"/>
          <p:nvPr/>
        </p:nvSpPr>
        <p:spPr>
          <a:xfrm>
            <a:off x="1261265" y="3009932"/>
            <a:ext cx="26710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segundo parámetro:</a:t>
            </a:r>
          </a:p>
          <a:p>
            <a:r>
              <a:rPr lang="es-ES" dirty="0" smtClean="0"/>
              <a:t>una función que devuelve un objeto "configuración"</a:t>
            </a:r>
            <a:endParaRPr lang="en-US" i="1" dirty="0"/>
          </a:p>
        </p:txBody>
      </p:sp>
      <p:cxnSp>
        <p:nvCxnSpPr>
          <p:cNvPr id="9" name="Conector recto de flecha 8"/>
          <p:cNvCxnSpPr>
            <a:stCxn id="6" idx="1"/>
            <a:endCxn id="5" idx="3"/>
          </p:cNvCxnSpPr>
          <p:nvPr/>
        </p:nvCxnSpPr>
        <p:spPr>
          <a:xfrm flipH="1" flipV="1">
            <a:off x="3554072" y="2534510"/>
            <a:ext cx="1387069" cy="19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uadroTexto 9"/>
          <p:cNvSpPr txBox="1"/>
          <p:nvPr/>
        </p:nvSpPr>
        <p:spPr>
          <a:xfrm>
            <a:off x="3145842" y="4388884"/>
            <a:ext cx="3590598" cy="175432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s-ES" noProof="1" smtClean="0"/>
              <a:t>.directive("miDirectiva", function () {</a:t>
            </a:r>
          </a:p>
          <a:p>
            <a:pPr lvl="1"/>
            <a:r>
              <a:rPr lang="es-ES" noProof="1" smtClean="0"/>
              <a:t>return {</a:t>
            </a:r>
          </a:p>
          <a:p>
            <a:pPr lvl="2"/>
            <a:r>
              <a:rPr lang="es-ES" noProof="1" smtClean="0"/>
              <a:t>restrict: "AE"</a:t>
            </a:r>
          </a:p>
          <a:p>
            <a:pPr lvl="2"/>
            <a:r>
              <a:rPr lang="es-ES" noProof="1" smtClean="0"/>
              <a:t>template: {…}</a:t>
            </a:r>
          </a:p>
          <a:p>
            <a:pPr lvl="1"/>
            <a:r>
              <a:rPr lang="es-ES" noProof="1" smtClean="0"/>
              <a:t>}</a:t>
            </a:r>
          </a:p>
          <a:p>
            <a:r>
              <a:rPr lang="es-ES" noProof="1" smtClean="0"/>
              <a:t>})</a:t>
            </a:r>
            <a:endParaRPr lang="es-ES" noProof="1"/>
          </a:p>
        </p:txBody>
      </p:sp>
    </p:spTree>
    <p:extLst>
      <p:ext uri="{BB962C8B-B14F-4D97-AF65-F5344CB8AC3E}">
        <p14:creationId xmlns:p14="http://schemas.microsoft.com/office/powerpoint/2010/main" val="185732632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507625" y="365127"/>
            <a:ext cx="7432779" cy="638174"/>
          </a:xfrm>
        </p:spPr>
        <p:txBody>
          <a:bodyPr>
            <a:normAutofit/>
          </a:bodyPr>
          <a:lstStyle/>
          <a:p>
            <a:pPr algn="ctr"/>
            <a:r>
              <a:rPr lang="es-ES" dirty="0" smtClean="0"/>
              <a:t>Directivas: configuración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061429" y="253114"/>
            <a:ext cx="750188" cy="750188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4108478" y="1380351"/>
            <a:ext cx="4595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el objeto devuelto por el  </a:t>
            </a:r>
            <a:r>
              <a:rPr lang="es-ES" dirty="0"/>
              <a:t>segundo parámetro</a:t>
            </a:r>
            <a:endParaRPr lang="en-US" i="1" dirty="0"/>
          </a:p>
        </p:txBody>
      </p:sp>
      <p:sp>
        <p:nvSpPr>
          <p:cNvPr id="11" name="Rectángulo 10"/>
          <p:cNvSpPr/>
          <p:nvPr/>
        </p:nvSpPr>
        <p:spPr>
          <a:xfrm>
            <a:off x="3993776" y="3583967"/>
            <a:ext cx="351791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 &lt;span color-list &gt;&lt;/span&gt;</a:t>
            </a:r>
          </a:p>
          <a:p>
            <a:r>
              <a:rPr lang="en-US" dirty="0"/>
              <a:t>E &lt;color-list&gt;&lt;/color-list&gt;</a:t>
            </a:r>
          </a:p>
          <a:p>
            <a:r>
              <a:rPr lang="en-US" dirty="0"/>
              <a:t>C &lt;span class="color-list"&gt;&lt;/span&gt;</a:t>
            </a:r>
          </a:p>
          <a:p>
            <a:r>
              <a:rPr lang="en-US" dirty="0"/>
              <a:t>M &lt;!-- directive: color-list --&gt;</a:t>
            </a:r>
            <a:endParaRPr lang="es-ES" dirty="0"/>
          </a:p>
        </p:txBody>
      </p:sp>
      <p:sp>
        <p:nvSpPr>
          <p:cNvPr id="12" name="Rectángulo 11"/>
          <p:cNvSpPr/>
          <p:nvPr/>
        </p:nvSpPr>
        <p:spPr>
          <a:xfrm>
            <a:off x="1341250" y="3132294"/>
            <a:ext cx="8425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restrict</a:t>
            </a:r>
            <a:endParaRPr lang="es-ES" dirty="0"/>
          </a:p>
        </p:txBody>
      </p:sp>
      <p:sp>
        <p:nvSpPr>
          <p:cNvPr id="13" name="Rectángulo 12"/>
          <p:cNvSpPr/>
          <p:nvPr/>
        </p:nvSpPr>
        <p:spPr>
          <a:xfrm>
            <a:off x="887889" y="1759399"/>
            <a:ext cx="14072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smtClean="0"/>
              <a:t>propiedades </a:t>
            </a:r>
            <a:endParaRPr lang="es-ES" dirty="0"/>
          </a:p>
        </p:txBody>
      </p:sp>
      <p:sp>
        <p:nvSpPr>
          <p:cNvPr id="14" name="Rectángulo 13"/>
          <p:cNvSpPr/>
          <p:nvPr/>
        </p:nvSpPr>
        <p:spPr>
          <a:xfrm>
            <a:off x="1341250" y="2307347"/>
            <a:ext cx="139794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/>
              <a:t>template</a:t>
            </a:r>
          </a:p>
          <a:p>
            <a:r>
              <a:rPr lang="en-US" i="1" noProof="1" smtClean="0"/>
              <a:t>templateURL</a:t>
            </a:r>
            <a:endParaRPr lang="en-US" noProof="1"/>
          </a:p>
        </p:txBody>
      </p:sp>
      <p:sp>
        <p:nvSpPr>
          <p:cNvPr id="15" name="CuadroTexto 14"/>
          <p:cNvSpPr txBox="1"/>
          <p:nvPr/>
        </p:nvSpPr>
        <p:spPr>
          <a:xfrm>
            <a:off x="887633" y="1380351"/>
            <a:ext cx="2305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objeto "configuración"</a:t>
            </a:r>
            <a:endParaRPr lang="es-ES" dirty="0"/>
          </a:p>
        </p:txBody>
      </p:sp>
      <p:cxnSp>
        <p:nvCxnSpPr>
          <p:cNvPr id="17" name="Conector recto de flecha 16"/>
          <p:cNvCxnSpPr>
            <a:stCxn id="15" idx="3"/>
          </p:cNvCxnSpPr>
          <p:nvPr/>
        </p:nvCxnSpPr>
        <p:spPr>
          <a:xfrm>
            <a:off x="3192816" y="1565017"/>
            <a:ext cx="8009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uadroTexto 18"/>
          <p:cNvSpPr txBox="1"/>
          <p:nvPr/>
        </p:nvSpPr>
        <p:spPr>
          <a:xfrm>
            <a:off x="3806901" y="2307347"/>
            <a:ext cx="46061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la expresión que generara la directiva</a:t>
            </a:r>
          </a:p>
          <a:p>
            <a:r>
              <a:rPr lang="es-ES" dirty="0" smtClean="0"/>
              <a:t>el fichero en el que se almacena esta expresión</a:t>
            </a:r>
            <a:endParaRPr lang="es-ES" dirty="0"/>
          </a:p>
        </p:txBody>
      </p:sp>
      <p:sp>
        <p:nvSpPr>
          <p:cNvPr id="20" name="CuadroTexto 19"/>
          <p:cNvSpPr txBox="1"/>
          <p:nvPr/>
        </p:nvSpPr>
        <p:spPr>
          <a:xfrm>
            <a:off x="3593296" y="3132294"/>
            <a:ext cx="35511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los modos de invocación permitidos</a:t>
            </a:r>
            <a:endParaRPr lang="es-ES" dirty="0"/>
          </a:p>
        </p:txBody>
      </p:sp>
      <p:cxnSp>
        <p:nvCxnSpPr>
          <p:cNvPr id="22" name="Conector recto de flecha 21"/>
          <p:cNvCxnSpPr>
            <a:stCxn id="14" idx="3"/>
            <a:endCxn id="19" idx="1"/>
          </p:cNvCxnSpPr>
          <p:nvPr/>
        </p:nvCxnSpPr>
        <p:spPr>
          <a:xfrm>
            <a:off x="2739197" y="2630513"/>
            <a:ext cx="10677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cto de flecha 24"/>
          <p:cNvCxnSpPr>
            <a:stCxn id="12" idx="3"/>
            <a:endCxn id="20" idx="1"/>
          </p:cNvCxnSpPr>
          <p:nvPr/>
        </p:nvCxnSpPr>
        <p:spPr>
          <a:xfrm>
            <a:off x="2183788" y="3316960"/>
            <a:ext cx="140950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uadroTexto 27"/>
          <p:cNvSpPr txBox="1"/>
          <p:nvPr/>
        </p:nvSpPr>
        <p:spPr>
          <a:xfrm>
            <a:off x="1556534" y="5119735"/>
            <a:ext cx="875753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s-ES"/>
            </a:defPPr>
            <a:lvl1pPr>
              <a:defRPr i="1"/>
            </a:lvl1pPr>
          </a:lstStyle>
          <a:p>
            <a:r>
              <a:rPr lang="en-US" dirty="0" smtClean="0"/>
              <a:t>replace</a:t>
            </a:r>
            <a:endParaRPr lang="en-US" dirty="0"/>
          </a:p>
        </p:txBody>
      </p:sp>
      <p:sp>
        <p:nvSpPr>
          <p:cNvPr id="29" name="CuadroTexto 28"/>
          <p:cNvSpPr txBox="1"/>
          <p:nvPr/>
        </p:nvSpPr>
        <p:spPr>
          <a:xfrm>
            <a:off x="3806900" y="4981236"/>
            <a:ext cx="46061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el elemento que invoca la directiva se mantiene o es sustituido por la salida de esta</a:t>
            </a:r>
            <a:endParaRPr lang="es-ES" dirty="0"/>
          </a:p>
        </p:txBody>
      </p:sp>
      <p:cxnSp>
        <p:nvCxnSpPr>
          <p:cNvPr id="31" name="Conector recto de flecha 30"/>
          <p:cNvCxnSpPr>
            <a:stCxn id="28" idx="3"/>
            <a:endCxn id="29" idx="1"/>
          </p:cNvCxnSpPr>
          <p:nvPr/>
        </p:nvCxnSpPr>
        <p:spPr>
          <a:xfrm>
            <a:off x="2432287" y="5304401"/>
            <a:ext cx="137461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CuadroTexto 33"/>
          <p:cNvSpPr txBox="1"/>
          <p:nvPr/>
        </p:nvSpPr>
        <p:spPr>
          <a:xfrm>
            <a:off x="1556534" y="5751693"/>
            <a:ext cx="513282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s-ES"/>
            </a:defPPr>
            <a:lvl1pPr>
              <a:defRPr i="1"/>
            </a:lvl1pPr>
          </a:lstStyle>
          <a:p>
            <a:r>
              <a:rPr lang="en-US" dirty="0" smtClean="0"/>
              <a:t>link</a:t>
            </a:r>
            <a:endParaRPr lang="en-US" dirty="0"/>
          </a:p>
        </p:txBody>
      </p:sp>
      <p:sp>
        <p:nvSpPr>
          <p:cNvPr id="35" name="CuadroTexto 34"/>
          <p:cNvSpPr txBox="1"/>
          <p:nvPr/>
        </p:nvSpPr>
        <p:spPr>
          <a:xfrm>
            <a:off x="3806900" y="5751693"/>
            <a:ext cx="46061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la función "link" de la directiva</a:t>
            </a:r>
            <a:endParaRPr lang="es-ES" dirty="0"/>
          </a:p>
        </p:txBody>
      </p:sp>
      <p:cxnSp>
        <p:nvCxnSpPr>
          <p:cNvPr id="36" name="Conector recto de flecha 35"/>
          <p:cNvCxnSpPr>
            <a:stCxn id="34" idx="3"/>
            <a:endCxn id="35" idx="1"/>
          </p:cNvCxnSpPr>
          <p:nvPr/>
        </p:nvCxnSpPr>
        <p:spPr>
          <a:xfrm>
            <a:off x="2069816" y="5936359"/>
            <a:ext cx="17370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811745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s-ES" dirty="0" smtClean="0"/>
              <a:t>Usuario: directiva propia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2256" y="1460311"/>
            <a:ext cx="4849640" cy="4863130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518614" y="2129051"/>
            <a:ext cx="256577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Los datos de usuario de muestran mediante el empleo de una </a:t>
            </a:r>
            <a:r>
              <a:rPr lang="es-ES" b="1" dirty="0" smtClean="0"/>
              <a:t>directiva propia</a:t>
            </a:r>
            <a:r>
              <a:rPr lang="es-ES" dirty="0" smtClean="0"/>
              <a:t>.</a:t>
            </a:r>
          </a:p>
          <a:p>
            <a:endParaRPr lang="es-ES" dirty="0"/>
          </a:p>
          <a:p>
            <a:r>
              <a:rPr lang="es-ES" dirty="0" smtClean="0"/>
              <a:t>Los siguientes datos sólo se muestran con el usuario inicial, como ejemplo de las directicas </a:t>
            </a:r>
            <a:r>
              <a:rPr lang="es-ES" i="1" noProof="1" smtClean="0"/>
              <a:t>ngChange</a:t>
            </a:r>
            <a:r>
              <a:rPr lang="es-ES" dirty="0" smtClean="0"/>
              <a:t> y </a:t>
            </a:r>
            <a:r>
              <a:rPr lang="ibb-NG" noProof="1" smtClean="0"/>
              <a:t>ngHide</a:t>
            </a:r>
            <a:endParaRPr lang="ibb-NG" noProof="1"/>
          </a:p>
        </p:txBody>
      </p:sp>
    </p:spTree>
    <p:extLst>
      <p:ext uri="{BB962C8B-B14F-4D97-AF65-F5344CB8AC3E}">
        <p14:creationId xmlns:p14="http://schemas.microsoft.com/office/powerpoint/2010/main" val="91152298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432779" cy="638174"/>
          </a:xfrm>
        </p:spPr>
        <p:txBody>
          <a:bodyPr/>
          <a:lstStyle/>
          <a:p>
            <a:pPr algn="ctr"/>
            <a:r>
              <a:rPr lang="en-US" dirty="0" smtClean="0"/>
              <a:t>scope</a:t>
            </a:r>
            <a:r>
              <a:rPr lang="es-ES" dirty="0" smtClean="0"/>
              <a:t> en las directivas</a:t>
            </a:r>
            <a:endParaRPr lang="es-E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061429" y="253114"/>
            <a:ext cx="750188" cy="750188"/>
          </a:xfrm>
          <a:prstGeom prst="rect">
            <a:avLst/>
          </a:prstGeom>
        </p:spPr>
      </p:pic>
      <p:sp>
        <p:nvSpPr>
          <p:cNvPr id="4" name="Rectángulo 3"/>
          <p:cNvSpPr/>
          <p:nvPr/>
        </p:nvSpPr>
        <p:spPr>
          <a:xfrm>
            <a:off x="2122371" y="3434879"/>
            <a:ext cx="132347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scope: </a:t>
            </a:r>
            <a:r>
              <a:rPr lang="en-US" dirty="0" smtClean="0"/>
              <a:t>true</a:t>
            </a:r>
            <a:endParaRPr lang="es-ES" dirty="0"/>
          </a:p>
        </p:txBody>
      </p:sp>
      <p:sp>
        <p:nvSpPr>
          <p:cNvPr id="5" name="Rectángulo 4"/>
          <p:cNvSpPr/>
          <p:nvPr/>
        </p:nvSpPr>
        <p:spPr>
          <a:xfrm>
            <a:off x="2122371" y="4578806"/>
            <a:ext cx="99867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scope: {}</a:t>
            </a:r>
            <a:endParaRPr lang="es-ES" dirty="0"/>
          </a:p>
        </p:txBody>
      </p:sp>
      <p:sp>
        <p:nvSpPr>
          <p:cNvPr id="6" name="CuadroTexto 5"/>
          <p:cNvSpPr txBox="1"/>
          <p:nvPr/>
        </p:nvSpPr>
        <p:spPr>
          <a:xfrm>
            <a:off x="2122371" y="2681364"/>
            <a:ext cx="45596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por defecto la directiva utiliza el </a:t>
            </a:r>
            <a:r>
              <a:rPr lang="en-US" i="1" dirty="0" smtClean="0"/>
              <a:t>scope</a:t>
            </a:r>
            <a:r>
              <a:rPr lang="es-ES" dirty="0" smtClean="0"/>
              <a:t> "padre"</a:t>
            </a:r>
            <a:endParaRPr lang="es-ES" dirty="0"/>
          </a:p>
        </p:txBody>
      </p:sp>
      <p:sp>
        <p:nvSpPr>
          <p:cNvPr id="7" name="CuadroTexto 6"/>
          <p:cNvSpPr txBox="1"/>
          <p:nvPr/>
        </p:nvSpPr>
        <p:spPr>
          <a:xfrm>
            <a:off x="3930837" y="3296380"/>
            <a:ext cx="43698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la directiva utiliza un </a:t>
            </a:r>
            <a:r>
              <a:rPr lang="en-US" i="1" dirty="0" smtClean="0"/>
              <a:t>scope</a:t>
            </a:r>
            <a:r>
              <a:rPr lang="es-ES" dirty="0" smtClean="0"/>
              <a:t> "hijo" creado por herencia prototípica a partir del padre</a:t>
            </a:r>
            <a:endParaRPr lang="es-ES" dirty="0"/>
          </a:p>
        </p:txBody>
      </p:sp>
      <p:cxnSp>
        <p:nvCxnSpPr>
          <p:cNvPr id="9" name="Conector recto de flecha 8"/>
          <p:cNvCxnSpPr>
            <a:stCxn id="4" idx="3"/>
            <a:endCxn id="7" idx="1"/>
          </p:cNvCxnSpPr>
          <p:nvPr/>
        </p:nvCxnSpPr>
        <p:spPr>
          <a:xfrm>
            <a:off x="3445845" y="3619545"/>
            <a:ext cx="48499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uadroTexto 9"/>
          <p:cNvSpPr txBox="1"/>
          <p:nvPr/>
        </p:nvSpPr>
        <p:spPr>
          <a:xfrm>
            <a:off x="3930837" y="4301807"/>
            <a:ext cx="38094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la directiva utiliza un </a:t>
            </a:r>
            <a:r>
              <a:rPr lang="en-US" i="1" dirty="0" smtClean="0"/>
              <a:t>scope</a:t>
            </a:r>
            <a:r>
              <a:rPr lang="es-ES" dirty="0" smtClean="0"/>
              <a:t> "aislado</a:t>
            </a:r>
            <a:r>
              <a:rPr lang="es-ES" dirty="0"/>
              <a:t>" </a:t>
            </a:r>
            <a:r>
              <a:rPr lang="es-ES" dirty="0" smtClean="0"/>
              <a:t>(</a:t>
            </a:r>
            <a:r>
              <a:rPr lang="en-US" dirty="0" smtClean="0"/>
              <a:t>isolated</a:t>
            </a:r>
            <a:r>
              <a:rPr lang="es-ES" dirty="0" smtClean="0"/>
              <a:t>) </a:t>
            </a:r>
            <a:r>
              <a:rPr lang="es-ES" dirty="0"/>
              <a:t>completamente </a:t>
            </a:r>
            <a:r>
              <a:rPr lang="es-ES" dirty="0" smtClean="0"/>
              <a:t>independiente de cualquier otro</a:t>
            </a:r>
            <a:endParaRPr lang="es-ES" dirty="0"/>
          </a:p>
        </p:txBody>
      </p:sp>
      <p:cxnSp>
        <p:nvCxnSpPr>
          <p:cNvPr id="12" name="Conector recto de flecha 11"/>
          <p:cNvCxnSpPr>
            <a:stCxn id="5" idx="3"/>
            <a:endCxn id="10" idx="1"/>
          </p:cNvCxnSpPr>
          <p:nvPr/>
        </p:nvCxnSpPr>
        <p:spPr>
          <a:xfrm>
            <a:off x="3121042" y="4763472"/>
            <a:ext cx="80979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uadroTexto 13"/>
          <p:cNvSpPr txBox="1"/>
          <p:nvPr/>
        </p:nvSpPr>
        <p:spPr>
          <a:xfrm>
            <a:off x="1010653" y="1624750"/>
            <a:ext cx="6465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En el objeto configuración es posible definir el </a:t>
            </a:r>
            <a:r>
              <a:rPr lang="en-US" i="1" dirty="0" smtClean="0"/>
              <a:t>scope</a:t>
            </a:r>
            <a:r>
              <a:rPr lang="es-ES" dirty="0" smtClean="0"/>
              <a:t> de la directiva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210867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507625" y="365127"/>
            <a:ext cx="7432779" cy="638174"/>
          </a:xfrm>
        </p:spPr>
        <p:txBody>
          <a:bodyPr>
            <a:normAutofit/>
          </a:bodyPr>
          <a:lstStyle/>
          <a:p>
            <a:pPr algn="ctr"/>
            <a:r>
              <a:rPr lang="es-ES" dirty="0" smtClean="0"/>
              <a:t>Directivas</a:t>
            </a:r>
            <a:r>
              <a:rPr lang="es-ES" dirty="0"/>
              <a:t>: función "link" 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061429" y="253114"/>
            <a:ext cx="750188" cy="750188"/>
          </a:xfrm>
          <a:prstGeom prst="rect">
            <a:avLst/>
          </a:prstGeom>
        </p:spPr>
      </p:pic>
      <p:sp>
        <p:nvSpPr>
          <p:cNvPr id="35" name="CuadroTexto 34"/>
          <p:cNvSpPr txBox="1"/>
          <p:nvPr/>
        </p:nvSpPr>
        <p:spPr>
          <a:xfrm>
            <a:off x="1172222" y="1408292"/>
            <a:ext cx="68892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permite hacer operaciones  relacionadas con el </a:t>
            </a:r>
            <a:r>
              <a:rPr lang="en-US" i="1" dirty="0" smtClean="0"/>
              <a:t>scope</a:t>
            </a:r>
            <a:r>
              <a:rPr lang="es-ES" dirty="0" smtClean="0"/>
              <a:t> desde la directiva con objeto de construir expresiones más complejas en la salida</a:t>
            </a:r>
            <a:endParaRPr lang="es-ES" dirty="0"/>
          </a:p>
        </p:txBody>
      </p:sp>
      <p:sp>
        <p:nvSpPr>
          <p:cNvPr id="6" name="CuadroTexto 5"/>
          <p:cNvSpPr txBox="1"/>
          <p:nvPr/>
        </p:nvSpPr>
        <p:spPr>
          <a:xfrm>
            <a:off x="1914233" y="2160672"/>
            <a:ext cx="61471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smtClean="0"/>
              <a:t>modificar los valores del modelo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smtClean="0"/>
              <a:t>comprobar (</a:t>
            </a:r>
            <a:r>
              <a:rPr lang="en-US" i="1" dirty="0"/>
              <a:t>watch </a:t>
            </a:r>
            <a:r>
              <a:rPr lang="es-ES" dirty="0" smtClean="0"/>
              <a:t>) sus posibles cambios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smtClean="0"/>
              <a:t>añadir manejadores de eventos para los elementos del DOM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smtClean="0"/>
              <a:t>realizar cualquier manipulación del DOM</a:t>
            </a:r>
            <a:endParaRPr lang="es-ES" dirty="0"/>
          </a:p>
        </p:txBody>
      </p:sp>
      <p:sp>
        <p:nvSpPr>
          <p:cNvPr id="8" name="Rectángulo 7"/>
          <p:cNvSpPr/>
          <p:nvPr/>
        </p:nvSpPr>
        <p:spPr>
          <a:xfrm>
            <a:off x="1465181" y="3603048"/>
            <a:ext cx="38908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noProof="1" smtClean="0">
                <a:latin typeface="Monospace821BT-Roman"/>
              </a:rPr>
              <a:t>link: function(scope, elem, attrs) {…}</a:t>
            </a:r>
            <a:endParaRPr lang="es-ES" noProof="1"/>
          </a:p>
        </p:txBody>
      </p:sp>
      <p:sp>
        <p:nvSpPr>
          <p:cNvPr id="9" name="Rectángulo 8"/>
          <p:cNvSpPr/>
          <p:nvPr/>
        </p:nvSpPr>
        <p:spPr>
          <a:xfrm>
            <a:off x="2166720" y="5512321"/>
            <a:ext cx="6335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noProof="1" smtClean="0">
                <a:latin typeface="Monospace821BT-Roman"/>
              </a:rPr>
              <a:t>attrs</a:t>
            </a:r>
            <a:endParaRPr lang="es-ES" dirty="0"/>
          </a:p>
        </p:txBody>
      </p:sp>
      <p:sp>
        <p:nvSpPr>
          <p:cNvPr id="10" name="Rectángulo 9"/>
          <p:cNvSpPr/>
          <p:nvPr/>
        </p:nvSpPr>
        <p:spPr>
          <a:xfrm>
            <a:off x="2115424" y="4271808"/>
            <a:ext cx="8002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noProof="1">
                <a:latin typeface="Monospace821BT-Roman"/>
              </a:rPr>
              <a:t>scope</a:t>
            </a:r>
            <a:endParaRPr lang="es-ES" dirty="0"/>
          </a:p>
        </p:txBody>
      </p:sp>
      <p:sp>
        <p:nvSpPr>
          <p:cNvPr id="16" name="Rectángulo 15"/>
          <p:cNvSpPr/>
          <p:nvPr/>
        </p:nvSpPr>
        <p:spPr>
          <a:xfrm>
            <a:off x="2115424" y="4961314"/>
            <a:ext cx="6848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noProof="1">
                <a:latin typeface="Monospace821BT-Roman"/>
              </a:rPr>
              <a:t>elem</a:t>
            </a:r>
            <a:endParaRPr lang="es-ES" dirty="0"/>
          </a:p>
        </p:txBody>
      </p:sp>
      <p:sp>
        <p:nvSpPr>
          <p:cNvPr id="18" name="CuadroTexto 17"/>
          <p:cNvSpPr txBox="1"/>
          <p:nvPr/>
        </p:nvSpPr>
        <p:spPr>
          <a:xfrm>
            <a:off x="3725740" y="4133308"/>
            <a:ext cx="39903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define el objeto </a:t>
            </a:r>
            <a:r>
              <a:rPr lang="en-US" i="1" dirty="0" smtClean="0"/>
              <a:t>scope</a:t>
            </a:r>
            <a:r>
              <a:rPr lang="es-ES" dirty="0" smtClean="0"/>
              <a:t> de la directiva. Por defecto, el </a:t>
            </a:r>
            <a:r>
              <a:rPr lang="en-US" i="1" dirty="0" smtClean="0"/>
              <a:t>scope</a:t>
            </a:r>
            <a:r>
              <a:rPr lang="es-ES" dirty="0" smtClean="0"/>
              <a:t> padre</a:t>
            </a:r>
            <a:endParaRPr lang="es-ES" dirty="0"/>
          </a:p>
        </p:txBody>
      </p:sp>
      <p:cxnSp>
        <p:nvCxnSpPr>
          <p:cNvPr id="23" name="Conector recto de flecha 22"/>
          <p:cNvCxnSpPr>
            <a:stCxn id="10" idx="3"/>
            <a:endCxn id="18" idx="1"/>
          </p:cNvCxnSpPr>
          <p:nvPr/>
        </p:nvCxnSpPr>
        <p:spPr>
          <a:xfrm>
            <a:off x="2915643" y="4456474"/>
            <a:ext cx="81009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ángulo 25"/>
          <p:cNvSpPr/>
          <p:nvPr/>
        </p:nvSpPr>
        <p:spPr>
          <a:xfrm>
            <a:off x="3725740" y="4822815"/>
            <a:ext cx="430553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 smtClean="0"/>
              <a:t>objeto </a:t>
            </a:r>
            <a:r>
              <a:rPr lang="es-ES" dirty="0" err="1" smtClean="0"/>
              <a:t>jQLite</a:t>
            </a:r>
            <a:r>
              <a:rPr lang="es-ES" dirty="0" smtClean="0"/>
              <a:t> (o JQuery) del elemento DOM en el que se utiliza la directiva </a:t>
            </a:r>
            <a:endParaRPr lang="es-ES" dirty="0"/>
          </a:p>
        </p:txBody>
      </p:sp>
      <p:cxnSp>
        <p:nvCxnSpPr>
          <p:cNvPr id="30" name="Conector recto de flecha 29"/>
          <p:cNvCxnSpPr>
            <a:stCxn id="16" idx="3"/>
            <a:endCxn id="26" idx="1"/>
          </p:cNvCxnSpPr>
          <p:nvPr/>
        </p:nvCxnSpPr>
        <p:spPr>
          <a:xfrm>
            <a:off x="2800227" y="5145980"/>
            <a:ext cx="92551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CuadroTexto 36"/>
          <p:cNvSpPr txBox="1"/>
          <p:nvPr/>
        </p:nvSpPr>
        <p:spPr>
          <a:xfrm>
            <a:off x="3725740" y="5512322"/>
            <a:ext cx="46244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conjunto de atributos HTML de dicho elemento</a:t>
            </a:r>
            <a:endParaRPr lang="es-ES" dirty="0"/>
          </a:p>
        </p:txBody>
      </p:sp>
      <p:cxnSp>
        <p:nvCxnSpPr>
          <p:cNvPr id="39" name="Conector recto de flecha 38"/>
          <p:cNvCxnSpPr>
            <a:stCxn id="9" idx="3"/>
            <a:endCxn id="37" idx="1"/>
          </p:cNvCxnSpPr>
          <p:nvPr/>
        </p:nvCxnSpPr>
        <p:spPr>
          <a:xfrm>
            <a:off x="2800227" y="5696987"/>
            <a:ext cx="92551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41932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432779" cy="638174"/>
          </a:xfrm>
        </p:spPr>
        <p:txBody>
          <a:bodyPr/>
          <a:lstStyle/>
          <a:p>
            <a:pPr algn="ctr"/>
            <a:r>
              <a:rPr lang="es-ES" dirty="0" smtClean="0"/>
              <a:t>Modularidad</a:t>
            </a:r>
            <a:endParaRPr lang="es-ES" dirty="0"/>
          </a:p>
        </p:txBody>
      </p:sp>
      <p:sp>
        <p:nvSpPr>
          <p:cNvPr id="23" name="Rectángulo 22"/>
          <p:cNvSpPr/>
          <p:nvPr/>
        </p:nvSpPr>
        <p:spPr>
          <a:xfrm>
            <a:off x="1057788" y="4549722"/>
            <a:ext cx="36917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 err="1">
                <a:solidFill>
                  <a:srgbClr val="000000"/>
                </a:solidFill>
                <a:latin typeface="Calibri" panose="020F0502020204030204" pitchFamily="34" charset="0"/>
              </a:rPr>
              <a:t>angular.module</a:t>
            </a:r>
            <a:r>
              <a:rPr lang="es-ES" dirty="0">
                <a:solidFill>
                  <a:srgbClr val="000000"/>
                </a:solidFill>
                <a:latin typeface="Calibri" panose="020F0502020204030204" pitchFamily="34" charset="0"/>
              </a:rPr>
              <a:t>("</a:t>
            </a:r>
            <a:r>
              <a:rPr lang="es-ES" dirty="0" err="1">
                <a:solidFill>
                  <a:srgbClr val="000000"/>
                </a:solidFill>
                <a:latin typeface="Calibri" panose="020F0502020204030204" pitchFamily="34" charset="0"/>
              </a:rPr>
              <a:t>appModule</a:t>
            </a:r>
            <a:r>
              <a:rPr lang="es-ES" dirty="0">
                <a:solidFill>
                  <a:srgbClr val="000000"/>
                </a:solidFill>
                <a:latin typeface="Calibri" panose="020F0502020204030204" pitchFamily="34" charset="0"/>
              </a:rPr>
              <a:t>", </a:t>
            </a:r>
            <a:r>
              <a:rPr lang="es-ES" dirty="0" smtClean="0">
                <a:solidFill>
                  <a:srgbClr val="000000"/>
                </a:solidFill>
                <a:latin typeface="Calibri" panose="020F0502020204030204" pitchFamily="34" charset="0"/>
              </a:rPr>
              <a:t>[…])</a:t>
            </a:r>
            <a:endParaRPr lang="es-ES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pic>
        <p:nvPicPr>
          <p:cNvPr id="30" name="Imagen 29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061429" y="253114"/>
            <a:ext cx="750188" cy="750188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6273886" y="4948965"/>
            <a:ext cx="217562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400" dirty="0" err="1" smtClean="0"/>
              <a:t>Modularity</a:t>
            </a:r>
            <a:r>
              <a:rPr lang="es-ES" sz="1400" dirty="0" smtClean="0"/>
              <a:t> and AngularJS </a:t>
            </a:r>
            <a:r>
              <a:rPr lang="es-ES" sz="1400" dirty="0"/>
              <a:t>- João </a:t>
            </a:r>
            <a:r>
              <a:rPr lang="es-ES" sz="1400" dirty="0" err="1"/>
              <a:t>Figueiredo</a:t>
            </a:r>
            <a:endParaRPr lang="es-ES" sz="1400" dirty="0"/>
          </a:p>
        </p:txBody>
      </p:sp>
      <p:pic>
        <p:nvPicPr>
          <p:cNvPr id="1026" name="Picture 2" descr="https://cdn-images-1.medium.com/max/800/1*h7TBYWEzFpB-7afMQH3WgQ.png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8438" y="1376623"/>
            <a:ext cx="3763925" cy="3318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uadroTexto 12"/>
          <p:cNvSpPr txBox="1"/>
          <p:nvPr/>
        </p:nvSpPr>
        <p:spPr>
          <a:xfrm>
            <a:off x="1014698" y="1497637"/>
            <a:ext cx="35759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smtClean="0"/>
              <a:t>cohesión</a:t>
            </a:r>
            <a:r>
              <a:rPr lang="es-ES" dirty="0" smtClean="0"/>
              <a:t> es la medida de lo que los módulos hacen</a:t>
            </a:r>
            <a:endParaRPr lang="es-ES" dirty="0"/>
          </a:p>
        </p:txBody>
      </p:sp>
      <p:sp>
        <p:nvSpPr>
          <p:cNvPr id="15" name="CuadroTexto 14"/>
          <p:cNvSpPr txBox="1"/>
          <p:nvPr/>
        </p:nvSpPr>
        <p:spPr>
          <a:xfrm>
            <a:off x="1014698" y="2505670"/>
            <a:ext cx="33303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smtClean="0"/>
              <a:t>acoplamiento</a:t>
            </a:r>
            <a:r>
              <a:rPr lang="es-ES" dirty="0" smtClean="0"/>
              <a:t>  es la medida de la dependencia entre los distintos módulos</a:t>
            </a:r>
            <a:endParaRPr lang="es-ES" dirty="0"/>
          </a:p>
        </p:txBody>
      </p:sp>
      <p:sp>
        <p:nvSpPr>
          <p:cNvPr id="16" name="CuadroTexto 15"/>
          <p:cNvSpPr txBox="1"/>
          <p:nvPr/>
        </p:nvSpPr>
        <p:spPr>
          <a:xfrm>
            <a:off x="2303172" y="3808633"/>
            <a:ext cx="1200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En Angular</a:t>
            </a:r>
            <a:endParaRPr lang="es-ES" dirty="0"/>
          </a:p>
        </p:txBody>
      </p:sp>
      <p:sp>
        <p:nvSpPr>
          <p:cNvPr id="18" name="Rectángulo 17"/>
          <p:cNvSpPr/>
          <p:nvPr/>
        </p:nvSpPr>
        <p:spPr>
          <a:xfrm>
            <a:off x="6168715" y="5655168"/>
            <a:ext cx="264290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400" dirty="0">
                <a:hlinkClick r:id="rId4"/>
              </a:rPr>
              <a:t>https://medium.com/@lucalanca/modularity-and-angularjs-454e457c6df#.</a:t>
            </a:r>
            <a:r>
              <a:rPr lang="es-ES" sz="1400" dirty="0" smtClean="0">
                <a:hlinkClick r:id="rId4"/>
              </a:rPr>
              <a:t>3ksndvsmx</a:t>
            </a:r>
            <a:endParaRPr lang="es-ES" sz="1400" dirty="0" smtClean="0"/>
          </a:p>
        </p:txBody>
      </p:sp>
      <p:sp>
        <p:nvSpPr>
          <p:cNvPr id="19" name="CuadroTexto 18"/>
          <p:cNvSpPr txBox="1"/>
          <p:nvPr/>
        </p:nvSpPr>
        <p:spPr>
          <a:xfrm>
            <a:off x="965049" y="5409529"/>
            <a:ext cx="3877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Reflejo en la gua de estilo de John Papa</a:t>
            </a:r>
            <a:endParaRPr lang="es-ES" dirty="0"/>
          </a:p>
        </p:txBody>
      </p:sp>
      <p:cxnSp>
        <p:nvCxnSpPr>
          <p:cNvPr id="22" name="Conector recto de flecha 21"/>
          <p:cNvCxnSpPr>
            <a:stCxn id="16" idx="2"/>
            <a:endCxn id="23" idx="0"/>
          </p:cNvCxnSpPr>
          <p:nvPr/>
        </p:nvCxnSpPr>
        <p:spPr>
          <a:xfrm>
            <a:off x="2903657" y="4177965"/>
            <a:ext cx="0" cy="3717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cto de flecha 25"/>
          <p:cNvCxnSpPr>
            <a:stCxn id="23" idx="2"/>
            <a:endCxn id="19" idx="0"/>
          </p:cNvCxnSpPr>
          <p:nvPr/>
        </p:nvCxnSpPr>
        <p:spPr>
          <a:xfrm>
            <a:off x="2903657" y="4919054"/>
            <a:ext cx="0" cy="4904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7075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s-ES" dirty="0" smtClean="0"/>
              <a:t>Directiva propia</a:t>
            </a:r>
            <a:endParaRPr lang="es-ES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1929" y="1554480"/>
            <a:ext cx="6360033" cy="3094672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1403102" y="4880610"/>
            <a:ext cx="699768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La directiva permite:</a:t>
            </a:r>
          </a:p>
          <a:p>
            <a:pPr marL="285750" indent="-285750">
              <a:buFontTx/>
              <a:buChar char="-"/>
            </a:pPr>
            <a:r>
              <a:rPr lang="es-ES" dirty="0" smtClean="0"/>
              <a:t>Recoger el texto escrito</a:t>
            </a:r>
          </a:p>
          <a:p>
            <a:pPr marL="285750" indent="-285750">
              <a:buFontTx/>
              <a:buChar char="-"/>
            </a:pPr>
            <a:r>
              <a:rPr lang="es-ES" dirty="0" smtClean="0"/>
              <a:t>Desaparece al hacer clic sobre ella</a:t>
            </a:r>
          </a:p>
          <a:p>
            <a:pPr marL="285750" indent="-285750">
              <a:buFontTx/>
              <a:buChar char="-"/>
            </a:pPr>
            <a:r>
              <a:rPr lang="es-ES" dirty="0" smtClean="0"/>
              <a:t>Cambia el aspecto del cursor para que se sepa que se puede hacer clic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8512947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Práctica</a:t>
            </a:r>
            <a:endParaRPr lang="es-ES" dirty="0"/>
          </a:p>
        </p:txBody>
      </p:sp>
      <p:sp>
        <p:nvSpPr>
          <p:cNvPr id="4" name="CuadroTexto 3"/>
          <p:cNvSpPr txBox="1"/>
          <p:nvPr/>
        </p:nvSpPr>
        <p:spPr>
          <a:xfrm>
            <a:off x="1665171" y="1634697"/>
            <a:ext cx="59580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Crear una directiva propia para añadirla en un campo input de modo que al pulsar la tecla </a:t>
            </a:r>
            <a:r>
              <a:rPr lang="en-US" i="1" dirty="0" smtClean="0"/>
              <a:t>enter</a:t>
            </a:r>
            <a:r>
              <a:rPr lang="es-ES" dirty="0" smtClean="0"/>
              <a:t> (ASCII 13) se ejecute la función indicada en el atributo</a:t>
            </a:r>
            <a:endParaRPr lang="es-ES" dirty="0"/>
          </a:p>
        </p:txBody>
      </p:sp>
      <p:sp>
        <p:nvSpPr>
          <p:cNvPr id="5" name="Rectángulo 4"/>
          <p:cNvSpPr/>
          <p:nvPr/>
        </p:nvSpPr>
        <p:spPr>
          <a:xfrm>
            <a:off x="2318197" y="2888721"/>
            <a:ext cx="484299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noProof="1" smtClean="0"/>
              <a:t> &lt;input id="id" type="text"</a:t>
            </a:r>
          </a:p>
          <a:p>
            <a:r>
              <a:rPr lang="es-ES" noProof="1" smtClean="0"/>
              <a:t>                 data-ng-model="vm.Usuario.id"</a:t>
            </a:r>
          </a:p>
          <a:p>
            <a:r>
              <a:rPr lang="es-ES" noProof="1" smtClean="0"/>
              <a:t>	data-dp-enter="vm.mostrarUsuario()"</a:t>
            </a:r>
            <a:endParaRPr lang="es-ES" noProof="1"/>
          </a:p>
        </p:txBody>
      </p:sp>
      <p:sp>
        <p:nvSpPr>
          <p:cNvPr id="6" name="CuadroTexto 5"/>
          <p:cNvSpPr txBox="1"/>
          <p:nvPr/>
        </p:nvSpPr>
        <p:spPr>
          <a:xfrm>
            <a:off x="1761737" y="4267874"/>
            <a:ext cx="67858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Organizar el código de acuerdo con la guía de estilo y almacenar la directiva en un módulo completamente independiente</a:t>
            </a:r>
            <a:endParaRPr lang="es-ES" dirty="0"/>
          </a:p>
        </p:txBody>
      </p:sp>
      <p:sp>
        <p:nvSpPr>
          <p:cNvPr id="7" name="Rectángulo 6"/>
          <p:cNvSpPr/>
          <p:nvPr/>
        </p:nvSpPr>
        <p:spPr>
          <a:xfrm>
            <a:off x="3258519" y="5229909"/>
            <a:ext cx="479782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 err="1" smtClean="0"/>
              <a:t>scope</a:t>
            </a:r>
            <a:r>
              <a:rPr lang="es-ES" dirty="0"/>
              <a:t>.$</a:t>
            </a:r>
            <a:r>
              <a:rPr lang="es-ES" dirty="0" err="1"/>
              <a:t>apply</a:t>
            </a:r>
            <a:r>
              <a:rPr lang="es-ES" dirty="0"/>
              <a:t>(</a:t>
            </a:r>
            <a:r>
              <a:rPr lang="es-ES" dirty="0" err="1"/>
              <a:t>function</a:t>
            </a:r>
            <a:r>
              <a:rPr lang="es-ES" dirty="0"/>
              <a:t> </a:t>
            </a:r>
            <a:r>
              <a:rPr lang="es-ES" dirty="0" smtClean="0"/>
              <a:t>….</a:t>
            </a:r>
          </a:p>
          <a:p>
            <a:r>
              <a:rPr lang="es-ES" dirty="0" err="1" smtClean="0"/>
              <a:t>scope</a:t>
            </a:r>
            <a:r>
              <a:rPr lang="es-ES" dirty="0"/>
              <a:t>.$</a:t>
            </a:r>
            <a:r>
              <a:rPr lang="es-ES" dirty="0" err="1" smtClean="0"/>
              <a:t>eval</a:t>
            </a:r>
            <a:r>
              <a:rPr lang="es-ES" dirty="0" smtClean="0"/>
              <a:t>(expresión) -&gt; ejecuta una expresión</a:t>
            </a:r>
            <a:endParaRPr lang="es-ES" dirty="0"/>
          </a:p>
        </p:txBody>
      </p:sp>
      <p:sp>
        <p:nvSpPr>
          <p:cNvPr id="8" name="Rectángulo 7"/>
          <p:cNvSpPr/>
          <p:nvPr/>
        </p:nvSpPr>
        <p:spPr>
          <a:xfrm>
            <a:off x="1665171" y="5370028"/>
            <a:ext cx="10812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/>
              <a:t>Recordar </a:t>
            </a:r>
          </a:p>
        </p:txBody>
      </p:sp>
    </p:spTree>
    <p:extLst>
      <p:ext uri="{BB962C8B-B14F-4D97-AF65-F5344CB8AC3E}">
        <p14:creationId xmlns:p14="http://schemas.microsoft.com/office/powerpoint/2010/main" val="88604752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Directivas propias: otros ejemplos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7265" y="1338193"/>
            <a:ext cx="4589255" cy="4181614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392675" y="2551837"/>
            <a:ext cx="3616091" cy="175432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s-ES" dirty="0"/>
              <a:t> Solo permite introducir caracteres numéricos en un input</a:t>
            </a:r>
          </a:p>
          <a:p>
            <a:endParaRPr lang="es-ES" dirty="0" smtClean="0"/>
          </a:p>
          <a:p>
            <a:r>
              <a:rPr lang="es-ES" dirty="0" smtClean="0"/>
              <a:t> </a:t>
            </a:r>
            <a:r>
              <a:rPr lang="es-ES" dirty="0"/>
              <a:t>&lt;input </a:t>
            </a:r>
            <a:r>
              <a:rPr lang="es-ES" dirty="0" err="1"/>
              <a:t>name</a:t>
            </a:r>
            <a:r>
              <a:rPr lang="es-ES" dirty="0"/>
              <a:t>="numero" </a:t>
            </a:r>
            <a:r>
              <a:rPr lang="es-ES" dirty="0" err="1"/>
              <a:t>type</a:t>
            </a:r>
            <a:r>
              <a:rPr lang="es-ES" dirty="0"/>
              <a:t>="</a:t>
            </a:r>
            <a:r>
              <a:rPr lang="es-ES" dirty="0" err="1"/>
              <a:t>text</a:t>
            </a:r>
            <a:r>
              <a:rPr lang="es-ES" dirty="0"/>
              <a:t>"</a:t>
            </a:r>
          </a:p>
          <a:p>
            <a:r>
              <a:rPr lang="es-ES" dirty="0" smtClean="0"/>
              <a:t>         </a:t>
            </a:r>
            <a:r>
              <a:rPr lang="es-ES" dirty="0"/>
              <a:t>data-</a:t>
            </a:r>
            <a:r>
              <a:rPr lang="es-ES" dirty="0" err="1"/>
              <a:t>ng</a:t>
            </a:r>
            <a:r>
              <a:rPr lang="es-ES" dirty="0"/>
              <a:t>-</a:t>
            </a:r>
            <a:r>
              <a:rPr lang="es-ES" dirty="0" err="1"/>
              <a:t>model</a:t>
            </a:r>
            <a:r>
              <a:rPr lang="es-ES" dirty="0"/>
              <a:t>="numero"</a:t>
            </a:r>
          </a:p>
          <a:p>
            <a:r>
              <a:rPr lang="es-ES" dirty="0" smtClean="0"/>
              <a:t>         </a:t>
            </a:r>
            <a:r>
              <a:rPr lang="es-ES" dirty="0"/>
              <a:t>data-</a:t>
            </a:r>
            <a:r>
              <a:rPr lang="es-ES" dirty="0" err="1"/>
              <a:t>numbers</a:t>
            </a:r>
            <a:r>
              <a:rPr lang="es-ES" dirty="0"/>
              <a:t>-</a:t>
            </a:r>
            <a:r>
              <a:rPr lang="es-ES" dirty="0" err="1"/>
              <a:t>only</a:t>
            </a:r>
            <a:r>
              <a:rPr lang="es-ES" dirty="0"/>
              <a:t>="true</a:t>
            </a:r>
            <a:r>
              <a:rPr lang="es-ES" dirty="0" smtClean="0"/>
              <a:t>"&gt;</a:t>
            </a:r>
            <a:endParaRPr lang="es-ES" dirty="0"/>
          </a:p>
        </p:txBody>
      </p:sp>
      <p:sp>
        <p:nvSpPr>
          <p:cNvPr id="6" name="Rectángulo 5"/>
          <p:cNvSpPr/>
          <p:nvPr/>
        </p:nvSpPr>
        <p:spPr>
          <a:xfrm>
            <a:off x="2938001" y="5672553"/>
            <a:ext cx="557734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 smtClean="0"/>
              <a:t>Recordar la </a:t>
            </a:r>
            <a:r>
              <a:rPr lang="es-ES" dirty="0"/>
              <a:t>directiva propia &lt;div </a:t>
            </a:r>
            <a:r>
              <a:rPr lang="es-ES" dirty="0" err="1"/>
              <a:t>animated-view</a:t>
            </a:r>
            <a:r>
              <a:rPr lang="es-ES" dirty="0"/>
              <a:t>&gt;&lt;/div&gt; en lugar de </a:t>
            </a:r>
            <a:r>
              <a:rPr lang="es-ES" dirty="0" err="1" smtClean="0"/>
              <a:t>ngView</a:t>
            </a:r>
            <a:r>
              <a:rPr lang="es-ES" dirty="0" smtClean="0"/>
              <a:t> en </a:t>
            </a:r>
            <a:r>
              <a:rPr lang="es-ES" dirty="0"/>
              <a:t>el ejemplo inicial de Dan </a:t>
            </a:r>
            <a:r>
              <a:rPr lang="es-ES" dirty="0" err="1"/>
              <a:t>Wahlin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5361983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507625" y="365127"/>
            <a:ext cx="7432779" cy="638174"/>
          </a:xfrm>
        </p:spPr>
        <p:txBody>
          <a:bodyPr>
            <a:normAutofit/>
          </a:bodyPr>
          <a:lstStyle/>
          <a:p>
            <a:pPr algn="ctr"/>
            <a:r>
              <a:rPr lang="es-ES" dirty="0" smtClean="0"/>
              <a:t>Directivas</a:t>
            </a:r>
            <a:r>
              <a:rPr lang="es-ES" dirty="0"/>
              <a:t> </a:t>
            </a:r>
            <a:r>
              <a:rPr lang="es-ES" dirty="0" smtClean="0"/>
              <a:t>y compilación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061429" y="253114"/>
            <a:ext cx="750188" cy="750188"/>
          </a:xfrm>
          <a:prstGeom prst="rect">
            <a:avLst/>
          </a:prstGeom>
        </p:spPr>
      </p:pic>
      <p:sp>
        <p:nvSpPr>
          <p:cNvPr id="2" name="CuadroTexto 1"/>
          <p:cNvSpPr txBox="1"/>
          <p:nvPr/>
        </p:nvSpPr>
        <p:spPr>
          <a:xfrm>
            <a:off x="934064" y="1474839"/>
            <a:ext cx="6092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Además de la función </a:t>
            </a:r>
            <a:r>
              <a:rPr lang="en-US" b="1" i="1" dirty="0" smtClean="0"/>
              <a:t>link</a:t>
            </a:r>
            <a:r>
              <a:rPr lang="es-ES" dirty="0" smtClean="0"/>
              <a:t> es posible definir la función </a:t>
            </a:r>
            <a:r>
              <a:rPr lang="en-US" b="1" i="1" dirty="0" smtClean="0"/>
              <a:t>compile</a:t>
            </a:r>
            <a:r>
              <a:rPr lang="es-ES" dirty="0" smtClean="0"/>
              <a:t>.</a:t>
            </a:r>
            <a:endParaRPr lang="es-ES" dirty="0"/>
          </a:p>
        </p:txBody>
      </p:sp>
      <p:sp>
        <p:nvSpPr>
          <p:cNvPr id="5" name="CuadroTexto 4"/>
          <p:cNvSpPr txBox="1"/>
          <p:nvPr/>
        </p:nvSpPr>
        <p:spPr>
          <a:xfrm>
            <a:off x="1691148" y="2300748"/>
            <a:ext cx="63702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permite hacer transformaciones en el DOM antes de que se ejecute la función </a:t>
            </a:r>
            <a:r>
              <a:rPr lang="en-US" i="1" dirty="0" smtClean="0"/>
              <a:t>link</a:t>
            </a:r>
            <a:endParaRPr lang="en-US" i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1691148" y="3429000"/>
            <a:ext cx="2627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sólo tiene dos parámetros</a:t>
            </a:r>
            <a:endParaRPr lang="es-ES" dirty="0"/>
          </a:p>
        </p:txBody>
      </p:sp>
      <p:sp>
        <p:nvSpPr>
          <p:cNvPr id="11" name="Rectángulo 10"/>
          <p:cNvSpPr/>
          <p:nvPr/>
        </p:nvSpPr>
        <p:spPr>
          <a:xfrm>
            <a:off x="2490955" y="4198327"/>
            <a:ext cx="7264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err="1" smtClean="0"/>
              <a:t>tElem</a:t>
            </a:r>
            <a:endParaRPr lang="es-ES" dirty="0"/>
          </a:p>
        </p:txBody>
      </p:sp>
      <p:sp>
        <p:nvSpPr>
          <p:cNvPr id="12" name="Rectángulo 11"/>
          <p:cNvSpPr/>
          <p:nvPr/>
        </p:nvSpPr>
        <p:spPr>
          <a:xfrm>
            <a:off x="2526550" y="5116040"/>
            <a:ext cx="6097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err="1"/>
              <a:t>attrs</a:t>
            </a:r>
            <a:endParaRPr lang="es-ES" dirty="0"/>
          </a:p>
        </p:txBody>
      </p:sp>
      <p:sp>
        <p:nvSpPr>
          <p:cNvPr id="21" name="Rectángulo 20"/>
          <p:cNvSpPr/>
          <p:nvPr/>
        </p:nvSpPr>
        <p:spPr>
          <a:xfrm>
            <a:off x="3902721" y="3921328"/>
            <a:ext cx="449402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 smtClean="0"/>
              <a:t>objeto </a:t>
            </a:r>
            <a:r>
              <a:rPr lang="es-ES" dirty="0" err="1" smtClean="0"/>
              <a:t>jQLite</a:t>
            </a:r>
            <a:r>
              <a:rPr lang="es-ES" dirty="0" smtClean="0"/>
              <a:t> (o JQuery) del elemento DOM en el que se utiliza la directiva, pero en la fase de plantilla, cuando aún no existe el </a:t>
            </a:r>
            <a:r>
              <a:rPr lang="es-ES" dirty="0" err="1" smtClean="0"/>
              <a:t>scope</a:t>
            </a:r>
            <a:r>
              <a:rPr lang="es-ES" dirty="0" smtClean="0"/>
              <a:t> </a:t>
            </a:r>
            <a:endParaRPr lang="es-ES" dirty="0"/>
          </a:p>
        </p:txBody>
      </p:sp>
      <p:sp>
        <p:nvSpPr>
          <p:cNvPr id="22" name="CuadroTexto 21"/>
          <p:cNvSpPr txBox="1"/>
          <p:nvPr/>
        </p:nvSpPr>
        <p:spPr>
          <a:xfrm>
            <a:off x="3812116" y="5116040"/>
            <a:ext cx="46244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conjunto de atributos HTML de dicho elemento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828442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507625" y="365127"/>
            <a:ext cx="7432779" cy="638174"/>
          </a:xfrm>
        </p:spPr>
        <p:txBody>
          <a:bodyPr>
            <a:normAutofit/>
          </a:bodyPr>
          <a:lstStyle/>
          <a:p>
            <a:pPr algn="ctr"/>
            <a:r>
              <a:rPr lang="es-ES" dirty="0" smtClean="0"/>
              <a:t>Transclusión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061429" y="253114"/>
            <a:ext cx="750188" cy="750188"/>
          </a:xfrm>
          <a:prstGeom prst="rect">
            <a:avLst/>
          </a:prstGeom>
        </p:spPr>
      </p:pic>
      <p:sp>
        <p:nvSpPr>
          <p:cNvPr id="2" name="Rectángulo 1"/>
          <p:cNvSpPr/>
          <p:nvPr/>
        </p:nvSpPr>
        <p:spPr>
          <a:xfrm>
            <a:off x="5202156" y="1379623"/>
            <a:ext cx="320531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/>
              <a:t>es la inclusión de un documento o parte del </a:t>
            </a:r>
            <a:r>
              <a:rPr lang="es-ES" dirty="0" smtClean="0"/>
              <a:t>mismo</a:t>
            </a:r>
            <a:br>
              <a:rPr lang="es-ES" dirty="0" smtClean="0"/>
            </a:br>
            <a:r>
              <a:rPr lang="es-ES" dirty="0" smtClean="0"/>
              <a:t>dentro </a:t>
            </a:r>
            <a:r>
              <a:rPr lang="es-ES" dirty="0"/>
              <a:t>de otro documento.</a:t>
            </a:r>
          </a:p>
        </p:txBody>
      </p:sp>
      <p:sp>
        <p:nvSpPr>
          <p:cNvPr id="6" name="Rectángulo 5"/>
          <p:cNvSpPr/>
          <p:nvPr/>
        </p:nvSpPr>
        <p:spPr>
          <a:xfrm>
            <a:off x="929591" y="1379623"/>
            <a:ext cx="322989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 smtClean="0"/>
              <a:t>Término </a:t>
            </a:r>
            <a:r>
              <a:rPr lang="es-ES" dirty="0"/>
              <a:t>fue acuñado por el </a:t>
            </a:r>
            <a:r>
              <a:rPr lang="es-ES" dirty="0" smtClean="0"/>
              <a:t>filósofo, sociólogo y pionero </a:t>
            </a:r>
            <a:r>
              <a:rPr lang="es-ES" dirty="0"/>
              <a:t>del hipertexto Ted Nelson, en 1963.</a:t>
            </a:r>
          </a:p>
        </p:txBody>
      </p:sp>
      <p:cxnSp>
        <p:nvCxnSpPr>
          <p:cNvPr id="8" name="Conector recto de flecha 7"/>
          <p:cNvCxnSpPr>
            <a:stCxn id="6" idx="3"/>
            <a:endCxn id="2" idx="1"/>
          </p:cNvCxnSpPr>
          <p:nvPr/>
        </p:nvCxnSpPr>
        <p:spPr>
          <a:xfrm>
            <a:off x="4159490" y="1841288"/>
            <a:ext cx="10426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ángulo 9"/>
          <p:cNvSpPr/>
          <p:nvPr/>
        </p:nvSpPr>
        <p:spPr>
          <a:xfrm>
            <a:off x="2812061" y="2701864"/>
            <a:ext cx="556997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incorporación del contenido que está dentro de la directiva en la plantilla de directiva, </a:t>
            </a:r>
            <a:r>
              <a:rPr lang="es-ES" dirty="0" smtClean="0"/>
              <a:t>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smtClean="0"/>
              <a:t>la </a:t>
            </a:r>
            <a:r>
              <a:rPr lang="es-ES" dirty="0"/>
              <a:t>plantilla de directiva en el contenido mencionado</a:t>
            </a:r>
          </a:p>
        </p:txBody>
      </p:sp>
      <p:sp>
        <p:nvSpPr>
          <p:cNvPr id="11" name="CuadroTexto 10"/>
          <p:cNvSpPr txBox="1"/>
          <p:nvPr/>
        </p:nvSpPr>
        <p:spPr>
          <a:xfrm>
            <a:off x="1061915" y="2978863"/>
            <a:ext cx="1200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En Angular</a:t>
            </a:r>
            <a:endParaRPr lang="es-ES" dirty="0"/>
          </a:p>
        </p:txBody>
      </p:sp>
      <p:sp>
        <p:nvSpPr>
          <p:cNvPr id="12" name="Rectángulo 11"/>
          <p:cNvSpPr/>
          <p:nvPr/>
        </p:nvSpPr>
        <p:spPr>
          <a:xfrm>
            <a:off x="1328405" y="4208771"/>
            <a:ext cx="18042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 err="1"/>
              <a:t>transclude</a:t>
            </a:r>
            <a:r>
              <a:rPr lang="es-ES" dirty="0"/>
              <a:t>: true </a:t>
            </a:r>
          </a:p>
        </p:txBody>
      </p:sp>
      <p:sp>
        <p:nvSpPr>
          <p:cNvPr id="13" name="Rectángulo 12"/>
          <p:cNvSpPr/>
          <p:nvPr/>
        </p:nvSpPr>
        <p:spPr>
          <a:xfrm>
            <a:off x="3617922" y="4930847"/>
            <a:ext cx="412158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 smtClean="0"/>
              <a:t>en </a:t>
            </a:r>
            <a:r>
              <a:rPr lang="es-ES" dirty="0"/>
              <a:t>la plantilla </a:t>
            </a:r>
            <a:r>
              <a:rPr lang="es-ES" dirty="0" err="1" smtClean="0"/>
              <a:t>html</a:t>
            </a:r>
            <a:r>
              <a:rPr lang="es-ES" dirty="0" smtClean="0"/>
              <a:t> le </a:t>
            </a:r>
            <a:r>
              <a:rPr lang="es-ES" dirty="0"/>
              <a:t>dice a Angular dónde embeber el contenido del usuario</a:t>
            </a:r>
          </a:p>
        </p:txBody>
      </p:sp>
      <p:sp>
        <p:nvSpPr>
          <p:cNvPr id="14" name="Rectángulo 13"/>
          <p:cNvSpPr/>
          <p:nvPr/>
        </p:nvSpPr>
        <p:spPr>
          <a:xfrm>
            <a:off x="3617922" y="4070271"/>
            <a:ext cx="478954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/>
              <a:t>en la declaración de la directiva le dirá a Angular que estamos ejecutando una transclusión. </a:t>
            </a:r>
          </a:p>
        </p:txBody>
      </p:sp>
      <p:sp>
        <p:nvSpPr>
          <p:cNvPr id="15" name="Rectángulo 14"/>
          <p:cNvSpPr/>
          <p:nvPr/>
        </p:nvSpPr>
        <p:spPr>
          <a:xfrm>
            <a:off x="1328405" y="4961642"/>
            <a:ext cx="14703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err="1"/>
              <a:t>ng-transclude</a:t>
            </a:r>
            <a:endParaRPr lang="es-ES" dirty="0"/>
          </a:p>
        </p:txBody>
      </p:sp>
      <p:sp>
        <p:nvSpPr>
          <p:cNvPr id="16" name="CuadroTexto 15"/>
          <p:cNvSpPr txBox="1"/>
          <p:nvPr/>
        </p:nvSpPr>
        <p:spPr>
          <a:xfrm>
            <a:off x="2359244" y="6070737"/>
            <a:ext cx="1258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Angular 1.5</a:t>
            </a:r>
            <a:endParaRPr lang="es-ES" dirty="0"/>
          </a:p>
        </p:txBody>
      </p:sp>
      <p:sp>
        <p:nvSpPr>
          <p:cNvPr id="17" name="CuadroTexto 16"/>
          <p:cNvSpPr txBox="1"/>
          <p:nvPr/>
        </p:nvSpPr>
        <p:spPr>
          <a:xfrm>
            <a:off x="4680823" y="6060845"/>
            <a:ext cx="1819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Multitransclusión</a:t>
            </a:r>
            <a:endParaRPr lang="es-ES" dirty="0"/>
          </a:p>
        </p:txBody>
      </p:sp>
      <p:cxnSp>
        <p:nvCxnSpPr>
          <p:cNvPr id="19" name="Conector recto de flecha 18"/>
          <p:cNvCxnSpPr>
            <a:stCxn id="16" idx="3"/>
            <a:endCxn id="17" idx="1"/>
          </p:cNvCxnSpPr>
          <p:nvPr/>
        </p:nvCxnSpPr>
        <p:spPr>
          <a:xfrm flipV="1">
            <a:off x="3617922" y="6245511"/>
            <a:ext cx="1062901" cy="98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931192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s-ES" dirty="0" smtClean="0"/>
              <a:t>Ejemplo de transclusión</a:t>
            </a:r>
            <a:endParaRPr lang="es-ES" dirty="0"/>
          </a:p>
        </p:txBody>
      </p:sp>
      <p:sp>
        <p:nvSpPr>
          <p:cNvPr id="3" name="Rectángulo 2"/>
          <p:cNvSpPr/>
          <p:nvPr/>
        </p:nvSpPr>
        <p:spPr>
          <a:xfrm>
            <a:off x="4164575" y="1829045"/>
            <a:ext cx="4085304" cy="2031325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s-ES" dirty="0"/>
              <a:t>&lt;!-- post.html --&gt;</a:t>
            </a:r>
          </a:p>
          <a:p>
            <a:r>
              <a:rPr lang="es-ES" dirty="0"/>
              <a:t>&lt;</a:t>
            </a:r>
            <a:r>
              <a:rPr lang="es-ES" dirty="0" err="1"/>
              <a:t>header</a:t>
            </a:r>
            <a:r>
              <a:rPr lang="es-ES" dirty="0"/>
              <a:t>&gt;</a:t>
            </a:r>
          </a:p>
          <a:p>
            <a:r>
              <a:rPr lang="es-ES" dirty="0"/>
              <a:t>&lt;h1&gt;{{titulo}}&lt;/h1&gt;</a:t>
            </a:r>
          </a:p>
          <a:p>
            <a:r>
              <a:rPr lang="es-ES" dirty="0"/>
              <a:t>&lt;</a:t>
            </a:r>
            <a:r>
              <a:rPr lang="es-ES" dirty="0" err="1"/>
              <a:t>em</a:t>
            </a:r>
            <a:r>
              <a:rPr lang="es-ES" dirty="0"/>
              <a:t>&gt;Por {{autor}} el día {{fecha}}&lt;/</a:t>
            </a:r>
            <a:r>
              <a:rPr lang="es-ES" dirty="0" err="1"/>
              <a:t>em</a:t>
            </a:r>
            <a:r>
              <a:rPr lang="es-ES" dirty="0"/>
              <a:t>&gt;</a:t>
            </a:r>
          </a:p>
          <a:p>
            <a:r>
              <a:rPr lang="es-ES" dirty="0"/>
              <a:t>&lt;/</a:t>
            </a:r>
            <a:r>
              <a:rPr lang="es-ES" dirty="0" err="1"/>
              <a:t>header</a:t>
            </a:r>
            <a:r>
              <a:rPr lang="es-ES" dirty="0"/>
              <a:t>&gt;</a:t>
            </a:r>
          </a:p>
          <a:p>
            <a:r>
              <a:rPr lang="es-ES" dirty="0"/>
              <a:t>&lt;div </a:t>
            </a:r>
            <a:r>
              <a:rPr lang="es-ES" dirty="0" err="1"/>
              <a:t>ng-transclude</a:t>
            </a:r>
            <a:r>
              <a:rPr lang="es-ES" dirty="0"/>
              <a:t> </a:t>
            </a:r>
            <a:r>
              <a:rPr lang="es-ES" dirty="0" err="1"/>
              <a:t>class</a:t>
            </a:r>
            <a:r>
              <a:rPr lang="es-ES" dirty="0"/>
              <a:t>='post-</a:t>
            </a:r>
            <a:r>
              <a:rPr lang="es-ES" dirty="0" err="1"/>
              <a:t>body</a:t>
            </a:r>
            <a:r>
              <a:rPr lang="es-ES" dirty="0"/>
              <a:t>'&gt;</a:t>
            </a:r>
          </a:p>
          <a:p>
            <a:r>
              <a:rPr lang="es-ES" dirty="0"/>
              <a:t>&lt;/div&gt;</a:t>
            </a:r>
          </a:p>
        </p:txBody>
      </p:sp>
      <p:sp>
        <p:nvSpPr>
          <p:cNvPr id="4" name="CuadroTexto 3"/>
          <p:cNvSpPr txBox="1"/>
          <p:nvPr/>
        </p:nvSpPr>
        <p:spPr>
          <a:xfrm>
            <a:off x="5285554" y="1441478"/>
            <a:ext cx="2019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plantilla (</a:t>
            </a:r>
            <a:r>
              <a:rPr lang="es-ES" dirty="0" err="1" smtClean="0"/>
              <a:t>template</a:t>
            </a:r>
            <a:r>
              <a:rPr lang="es-ES" dirty="0" smtClean="0"/>
              <a:t>)</a:t>
            </a:r>
            <a:endParaRPr lang="es-ES" dirty="0"/>
          </a:p>
        </p:txBody>
      </p:sp>
      <p:sp>
        <p:nvSpPr>
          <p:cNvPr id="7" name="Rectángulo 6"/>
          <p:cNvSpPr/>
          <p:nvPr/>
        </p:nvSpPr>
        <p:spPr>
          <a:xfrm>
            <a:off x="628650" y="1441478"/>
            <a:ext cx="3033252" cy="3139321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s-ES" dirty="0" err="1"/>
              <a:t>directive</a:t>
            </a:r>
            <a:r>
              <a:rPr lang="es-ES" dirty="0"/>
              <a:t>('post', </a:t>
            </a:r>
            <a:r>
              <a:rPr lang="es-ES" dirty="0" err="1"/>
              <a:t>function</a:t>
            </a:r>
            <a:r>
              <a:rPr lang="es-ES" dirty="0"/>
              <a:t>(){</a:t>
            </a:r>
          </a:p>
          <a:p>
            <a:r>
              <a:rPr lang="es-ES" dirty="0"/>
              <a:t>  </a:t>
            </a:r>
            <a:r>
              <a:rPr lang="es-ES" dirty="0" err="1"/>
              <a:t>return</a:t>
            </a:r>
            <a:r>
              <a:rPr lang="es-ES" dirty="0"/>
              <a:t> {</a:t>
            </a:r>
          </a:p>
          <a:p>
            <a:r>
              <a:rPr lang="es-ES" dirty="0"/>
              <a:t>    </a:t>
            </a:r>
            <a:r>
              <a:rPr lang="es-ES" dirty="0" err="1"/>
              <a:t>restrict</a:t>
            </a:r>
            <a:r>
              <a:rPr lang="es-ES" dirty="0"/>
              <a:t>: 'E',</a:t>
            </a:r>
          </a:p>
          <a:p>
            <a:r>
              <a:rPr lang="es-ES" dirty="0"/>
              <a:t>    </a:t>
            </a:r>
            <a:r>
              <a:rPr lang="es-ES" dirty="0" err="1"/>
              <a:t>templateUrl</a:t>
            </a:r>
            <a:r>
              <a:rPr lang="es-ES" dirty="0"/>
              <a:t>: 'post.html',</a:t>
            </a:r>
          </a:p>
          <a:p>
            <a:r>
              <a:rPr lang="es-ES" dirty="0"/>
              <a:t>    </a:t>
            </a:r>
            <a:r>
              <a:rPr lang="es-ES" dirty="0" err="1"/>
              <a:t>transclude</a:t>
            </a:r>
            <a:r>
              <a:rPr lang="es-ES" dirty="0"/>
              <a:t>: true,</a:t>
            </a:r>
          </a:p>
          <a:p>
            <a:r>
              <a:rPr lang="es-ES" dirty="0"/>
              <a:t>    </a:t>
            </a:r>
            <a:r>
              <a:rPr lang="es-ES" dirty="0" err="1"/>
              <a:t>scope</a:t>
            </a:r>
            <a:r>
              <a:rPr lang="es-ES" dirty="0"/>
              <a:t>: { titulo: '@',</a:t>
            </a:r>
          </a:p>
          <a:p>
            <a:r>
              <a:rPr lang="es-ES" dirty="0"/>
              <a:t>      autor: '@',</a:t>
            </a:r>
          </a:p>
          <a:p>
            <a:r>
              <a:rPr lang="es-ES" dirty="0"/>
              <a:t>      fecha: '@'</a:t>
            </a:r>
          </a:p>
          <a:p>
            <a:r>
              <a:rPr lang="es-ES" dirty="0"/>
              <a:t>    }</a:t>
            </a:r>
          </a:p>
          <a:p>
            <a:r>
              <a:rPr lang="es-ES" dirty="0"/>
              <a:t>  }</a:t>
            </a:r>
          </a:p>
          <a:p>
            <a:r>
              <a:rPr lang="es-ES" dirty="0"/>
              <a:t>});</a:t>
            </a:r>
          </a:p>
        </p:txBody>
      </p:sp>
      <p:sp>
        <p:nvSpPr>
          <p:cNvPr id="8" name="Rectángulo 7"/>
          <p:cNvSpPr/>
          <p:nvPr/>
        </p:nvSpPr>
        <p:spPr>
          <a:xfrm>
            <a:off x="1682648" y="4196964"/>
            <a:ext cx="6281481" cy="1477328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s-ES" dirty="0"/>
              <a:t>&lt;!-- index.html --&gt;</a:t>
            </a:r>
          </a:p>
          <a:p>
            <a:r>
              <a:rPr lang="es-ES" dirty="0"/>
              <a:t>&lt;post titulo="Primer post" autor=“</a:t>
            </a:r>
            <a:r>
              <a:rPr lang="es-ES" dirty="0" err="1"/>
              <a:t>Lubert</a:t>
            </a:r>
            <a:r>
              <a:rPr lang="es-ES" dirty="0"/>
              <a:t>" fecha="2014-12-11"&gt;</a:t>
            </a:r>
          </a:p>
          <a:p>
            <a:r>
              <a:rPr lang="es-ES" dirty="0"/>
              <a:t> Esto es un post creado en la forma más ineficiente posible pero funciona como ejemplo</a:t>
            </a:r>
          </a:p>
          <a:p>
            <a:r>
              <a:rPr lang="es-ES" dirty="0"/>
              <a:t>&lt;/post&gt;</a:t>
            </a:r>
          </a:p>
        </p:txBody>
      </p:sp>
      <p:sp>
        <p:nvSpPr>
          <p:cNvPr id="9" name="Rectángulo 8"/>
          <p:cNvSpPr/>
          <p:nvPr/>
        </p:nvSpPr>
        <p:spPr>
          <a:xfrm>
            <a:off x="4572000" y="5780209"/>
            <a:ext cx="377067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/>
              <a:t>el contexto </a:t>
            </a:r>
            <a:r>
              <a:rPr lang="es-ES" dirty="0" err="1"/>
              <a:t>transcluído</a:t>
            </a:r>
            <a:r>
              <a:rPr lang="es-ES" dirty="0"/>
              <a:t> no es un hijo de la directiva sino del contexto padre</a:t>
            </a:r>
          </a:p>
        </p:txBody>
      </p:sp>
    </p:spTree>
    <p:extLst>
      <p:ext uri="{BB962C8B-B14F-4D97-AF65-F5344CB8AC3E}">
        <p14:creationId xmlns:p14="http://schemas.microsoft.com/office/powerpoint/2010/main" val="61240789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507625" y="365127"/>
            <a:ext cx="7432779" cy="638174"/>
          </a:xfrm>
        </p:spPr>
        <p:txBody>
          <a:bodyPr>
            <a:normAutofit/>
          </a:bodyPr>
          <a:lstStyle/>
          <a:p>
            <a:pPr algn="ctr"/>
            <a:r>
              <a:rPr lang="es-ES" dirty="0" smtClean="0"/>
              <a:t>Componentes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061429" y="253114"/>
            <a:ext cx="750188" cy="750188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317523" y="1420620"/>
            <a:ext cx="1745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Angular 1.5 / 1.6</a:t>
            </a:r>
            <a:endParaRPr lang="es-ES" dirty="0"/>
          </a:p>
        </p:txBody>
      </p:sp>
      <p:sp>
        <p:nvSpPr>
          <p:cNvPr id="7" name="CuadroTexto 6"/>
          <p:cNvSpPr txBox="1"/>
          <p:nvPr/>
        </p:nvSpPr>
        <p:spPr>
          <a:xfrm>
            <a:off x="1778034" y="2184978"/>
            <a:ext cx="1285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.</a:t>
            </a:r>
            <a:r>
              <a:rPr lang="en-US" i="1" dirty="0" smtClean="0"/>
              <a:t>directives</a:t>
            </a:r>
            <a:r>
              <a:rPr lang="es-ES" dirty="0" smtClean="0"/>
              <a:t>()</a:t>
            </a:r>
            <a:endParaRPr lang="es-ES" dirty="0"/>
          </a:p>
        </p:txBody>
      </p:sp>
      <p:sp>
        <p:nvSpPr>
          <p:cNvPr id="9" name="CuadroTexto 8"/>
          <p:cNvSpPr txBox="1"/>
          <p:nvPr/>
        </p:nvSpPr>
        <p:spPr>
          <a:xfrm>
            <a:off x="4719484" y="2138811"/>
            <a:ext cx="19393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.</a:t>
            </a:r>
            <a:r>
              <a:rPr lang="en-US" sz="2400" i="1" dirty="0" smtClean="0"/>
              <a:t>components</a:t>
            </a:r>
            <a:r>
              <a:rPr lang="es-ES" dirty="0" smtClean="0"/>
              <a:t>()</a:t>
            </a:r>
            <a:endParaRPr lang="es-ES" dirty="0"/>
          </a:p>
        </p:txBody>
      </p:sp>
      <p:cxnSp>
        <p:nvCxnSpPr>
          <p:cNvPr id="20" name="Conector recto de flecha 19"/>
          <p:cNvCxnSpPr>
            <a:stCxn id="7" idx="3"/>
            <a:endCxn id="9" idx="1"/>
          </p:cNvCxnSpPr>
          <p:nvPr/>
        </p:nvCxnSpPr>
        <p:spPr>
          <a:xfrm>
            <a:off x="3063514" y="2369644"/>
            <a:ext cx="16559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uadroTexto 21"/>
          <p:cNvSpPr txBox="1"/>
          <p:nvPr/>
        </p:nvSpPr>
        <p:spPr>
          <a:xfrm>
            <a:off x="4074926" y="4452357"/>
            <a:ext cx="40553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Anticipa Angular 2.0 y el nuevo enfoque de los </a:t>
            </a:r>
            <a:r>
              <a:rPr lang="en-US" i="1" dirty="0" smtClean="0"/>
              <a:t>controllers</a:t>
            </a:r>
            <a:r>
              <a:rPr lang="es-ES" dirty="0" smtClean="0"/>
              <a:t> ¿su desaparición?</a:t>
            </a:r>
            <a:endParaRPr lang="es-ES" dirty="0"/>
          </a:p>
        </p:txBody>
      </p:sp>
      <p:sp>
        <p:nvSpPr>
          <p:cNvPr id="23" name="CuadroTexto 22"/>
          <p:cNvSpPr txBox="1"/>
          <p:nvPr/>
        </p:nvSpPr>
        <p:spPr>
          <a:xfrm>
            <a:off x="4074926" y="5252606"/>
            <a:ext cx="34412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relación con el nuevo estándar </a:t>
            </a:r>
            <a:r>
              <a:rPr lang="en-US" i="1" dirty="0" smtClean="0"/>
              <a:t>Web Components</a:t>
            </a:r>
            <a:endParaRPr lang="en-US" i="1" dirty="0"/>
          </a:p>
        </p:txBody>
      </p:sp>
      <p:sp>
        <p:nvSpPr>
          <p:cNvPr id="25" name="Rectángulo 24"/>
          <p:cNvSpPr/>
          <p:nvPr/>
        </p:nvSpPr>
        <p:spPr>
          <a:xfrm>
            <a:off x="2467385" y="2949336"/>
            <a:ext cx="409073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 smtClean="0"/>
              <a:t>Component-Based AngularJS Directives</a:t>
            </a:r>
          </a:p>
          <a:p>
            <a:r>
              <a:rPr lang="es-ES" dirty="0" smtClean="0">
                <a:hlinkClick r:id="rId3"/>
              </a:rPr>
              <a:t>https</a:t>
            </a:r>
            <a:r>
              <a:rPr lang="es-ES" dirty="0">
                <a:hlinkClick r:id="rId3"/>
              </a:rPr>
              <a:t>://</a:t>
            </a:r>
            <a:r>
              <a:rPr lang="es-ES" dirty="0" smtClean="0">
                <a:hlinkClick r:id="rId3"/>
              </a:rPr>
              <a:t>www.airpair.com/angularjs/posts/component-based-angularjs-directives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77242682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Futuro de HTML: </a:t>
            </a:r>
            <a:r>
              <a:rPr lang="es-ES" dirty="0"/>
              <a:t>Web </a:t>
            </a:r>
            <a:r>
              <a:rPr lang="en-US" dirty="0" smtClean="0"/>
              <a:t>Components </a:t>
            </a:r>
            <a:endParaRPr lang="en-US" dirty="0"/>
          </a:p>
        </p:txBody>
      </p:sp>
      <p:sp>
        <p:nvSpPr>
          <p:cNvPr id="3" name="Rectángulo 2"/>
          <p:cNvSpPr/>
          <p:nvPr/>
        </p:nvSpPr>
        <p:spPr>
          <a:xfrm>
            <a:off x="3650775" y="3910308"/>
            <a:ext cx="4087506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prstClr val="black"/>
                </a:solidFill>
              </a:rPr>
              <a:t>Custom elements</a:t>
            </a:r>
            <a:r>
              <a:rPr lang="es-ES" dirty="0" smtClean="0">
                <a:solidFill>
                  <a:prstClr val="black"/>
                </a:solidFill>
              </a:rPr>
              <a:t>: </a:t>
            </a:r>
            <a:r>
              <a:rPr lang="es-ES" dirty="0">
                <a:solidFill>
                  <a:prstClr val="black"/>
                </a:solidFill>
              </a:rPr>
              <a:t>Nos permite definir nuevos elementos HTML.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prstClr val="black"/>
                </a:solidFill>
              </a:rPr>
              <a:t>Templates</a:t>
            </a:r>
            <a:r>
              <a:rPr lang="es-ES" dirty="0" smtClean="0">
                <a:solidFill>
                  <a:prstClr val="black"/>
                </a:solidFill>
              </a:rPr>
              <a:t>: </a:t>
            </a:r>
            <a:r>
              <a:rPr lang="es-ES" dirty="0">
                <a:solidFill>
                  <a:prstClr val="black"/>
                </a:solidFill>
              </a:rPr>
              <a:t>Sistema de plantillas nativas en el navegador.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prstClr val="black"/>
                </a:solidFill>
              </a:rPr>
              <a:t>Shadow DOM</a:t>
            </a:r>
            <a:r>
              <a:rPr lang="es-ES" dirty="0" smtClean="0">
                <a:solidFill>
                  <a:prstClr val="black"/>
                </a:solidFill>
              </a:rPr>
              <a:t>: </a:t>
            </a:r>
            <a:r>
              <a:rPr lang="es-ES" dirty="0">
                <a:solidFill>
                  <a:prstClr val="black"/>
                </a:solidFill>
              </a:rPr>
              <a:t>DOM </a:t>
            </a:r>
            <a:r>
              <a:rPr lang="es-ES" dirty="0" err="1">
                <a:solidFill>
                  <a:prstClr val="black"/>
                </a:solidFill>
              </a:rPr>
              <a:t>scope</a:t>
            </a:r>
            <a:r>
              <a:rPr lang="es-ES" dirty="0">
                <a:solidFill>
                  <a:prstClr val="black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prstClr val="black"/>
                </a:solidFill>
              </a:rPr>
              <a:t>HTML Imports</a:t>
            </a:r>
            <a:r>
              <a:rPr lang="es-ES" dirty="0" smtClean="0">
                <a:solidFill>
                  <a:prstClr val="black"/>
                </a:solidFill>
              </a:rPr>
              <a:t>: </a:t>
            </a:r>
            <a:r>
              <a:rPr lang="es-ES" dirty="0">
                <a:solidFill>
                  <a:prstClr val="black"/>
                </a:solidFill>
              </a:rPr>
              <a:t>Carga de documentos HTML.</a:t>
            </a:r>
          </a:p>
        </p:txBody>
      </p:sp>
      <p:sp>
        <p:nvSpPr>
          <p:cNvPr id="4" name="Rectángulo 3"/>
          <p:cNvSpPr/>
          <p:nvPr/>
        </p:nvSpPr>
        <p:spPr>
          <a:xfrm>
            <a:off x="870234" y="2773828"/>
            <a:ext cx="740353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 smtClean="0">
                <a:solidFill>
                  <a:prstClr val="black"/>
                </a:solidFill>
              </a:rPr>
              <a:t>En ellos está </a:t>
            </a:r>
            <a:r>
              <a:rPr lang="es-ES" dirty="0">
                <a:solidFill>
                  <a:prstClr val="black"/>
                </a:solidFill>
              </a:rPr>
              <a:t>trabajando </a:t>
            </a:r>
            <a:r>
              <a:rPr lang="es-ES" dirty="0" smtClean="0">
                <a:solidFill>
                  <a:prstClr val="black"/>
                </a:solidFill>
              </a:rPr>
              <a:t>la W3C. Ya se soportan en algunos navegadores (Chrome) y esta disponible un </a:t>
            </a:r>
            <a:r>
              <a:rPr lang="en-US" i="1" dirty="0" err="1" smtClean="0">
                <a:solidFill>
                  <a:prstClr val="black"/>
                </a:solidFill>
              </a:rPr>
              <a:t>polyfile</a:t>
            </a:r>
            <a:r>
              <a:rPr lang="es-ES" dirty="0" smtClean="0">
                <a:solidFill>
                  <a:prstClr val="black"/>
                </a:solidFill>
              </a:rPr>
              <a:t> para que puedan usarse en otros.</a:t>
            </a:r>
            <a:endParaRPr lang="es-ES" dirty="0">
              <a:solidFill>
                <a:prstClr val="black"/>
              </a:solidFill>
            </a:endParaRPr>
          </a:p>
        </p:txBody>
      </p:sp>
      <p:sp>
        <p:nvSpPr>
          <p:cNvPr id="5" name="Rectángulo 4"/>
          <p:cNvSpPr/>
          <p:nvPr/>
        </p:nvSpPr>
        <p:spPr>
          <a:xfrm>
            <a:off x="839473" y="1392157"/>
            <a:ext cx="19213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 smtClean="0">
                <a:solidFill>
                  <a:prstClr val="black"/>
                </a:solidFill>
              </a:rPr>
              <a:t>Web Components </a:t>
            </a:r>
            <a:endParaRPr lang="en-US" b="1" i="1" dirty="0">
              <a:solidFill>
                <a:prstClr val="black"/>
              </a:solidFill>
            </a:endParaRPr>
          </a:p>
        </p:txBody>
      </p:sp>
      <p:sp>
        <p:nvSpPr>
          <p:cNvPr id="6" name="Rectángulo 5"/>
          <p:cNvSpPr/>
          <p:nvPr/>
        </p:nvSpPr>
        <p:spPr>
          <a:xfrm>
            <a:off x="3650776" y="1960513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" dirty="0" smtClean="0">
                <a:solidFill>
                  <a:prstClr val="black"/>
                </a:solidFill>
              </a:rPr>
              <a:t>Se </a:t>
            </a:r>
            <a:r>
              <a:rPr lang="es-ES" dirty="0">
                <a:solidFill>
                  <a:prstClr val="black"/>
                </a:solidFill>
              </a:rPr>
              <a:t>puede </a:t>
            </a:r>
            <a:r>
              <a:rPr lang="es-ES" dirty="0" smtClean="0">
                <a:solidFill>
                  <a:prstClr val="black"/>
                </a:solidFill>
              </a:rPr>
              <a:t>así ampliar </a:t>
            </a:r>
            <a:r>
              <a:rPr lang="es-ES" dirty="0">
                <a:solidFill>
                  <a:prstClr val="black"/>
                </a:solidFill>
              </a:rPr>
              <a:t>el “vocabulario” de HTML con elementos propios</a:t>
            </a:r>
          </a:p>
        </p:txBody>
      </p:sp>
      <p:sp>
        <p:nvSpPr>
          <p:cNvPr id="7" name="Rectángulo 6"/>
          <p:cNvSpPr/>
          <p:nvPr/>
        </p:nvSpPr>
        <p:spPr>
          <a:xfrm>
            <a:off x="3650775" y="1314182"/>
            <a:ext cx="4572001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" dirty="0">
                <a:solidFill>
                  <a:prstClr val="black"/>
                </a:solidFill>
              </a:rPr>
              <a:t>conjunto de </a:t>
            </a:r>
            <a:r>
              <a:rPr lang="es-ES" b="1" dirty="0">
                <a:solidFill>
                  <a:prstClr val="black"/>
                </a:solidFill>
              </a:rPr>
              <a:t>estándares</a:t>
            </a:r>
            <a:r>
              <a:rPr lang="es-ES" dirty="0">
                <a:solidFill>
                  <a:prstClr val="black"/>
                </a:solidFill>
              </a:rPr>
              <a:t> que, permiten crear y utilizar elementos HTML personalizados. </a:t>
            </a:r>
          </a:p>
        </p:txBody>
      </p:sp>
      <p:sp>
        <p:nvSpPr>
          <p:cNvPr id="8" name="Rectángulo 7"/>
          <p:cNvSpPr/>
          <p:nvPr/>
        </p:nvSpPr>
        <p:spPr>
          <a:xfrm>
            <a:off x="839473" y="3910308"/>
            <a:ext cx="221556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>
                <a:solidFill>
                  <a:prstClr val="black"/>
                </a:solidFill>
              </a:rPr>
              <a:t>Constan de cuatro especificaciones:</a:t>
            </a:r>
          </a:p>
        </p:txBody>
      </p:sp>
    </p:spTree>
    <p:extLst>
      <p:ext uri="{BB962C8B-B14F-4D97-AF65-F5344CB8AC3E}">
        <p14:creationId xmlns:p14="http://schemas.microsoft.com/office/powerpoint/2010/main" val="77958053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Continuando con </a:t>
            </a:r>
            <a:r>
              <a:rPr lang="es-ES" dirty="0"/>
              <a:t>Web </a:t>
            </a:r>
            <a:r>
              <a:rPr lang="en-US" dirty="0"/>
              <a:t>Components </a:t>
            </a:r>
            <a:endParaRPr lang="es-E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8846" y="1450649"/>
            <a:ext cx="5050027" cy="2101181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</p:pic>
      <p:sp>
        <p:nvSpPr>
          <p:cNvPr id="4" name="Rectángulo 3"/>
          <p:cNvSpPr/>
          <p:nvPr/>
        </p:nvSpPr>
        <p:spPr>
          <a:xfrm>
            <a:off x="1612469" y="2244495"/>
            <a:ext cx="2904962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s-ES" dirty="0">
                <a:solidFill>
                  <a:prstClr val="black"/>
                </a:solidFill>
                <a:hlinkClick r:id="rId3"/>
              </a:rPr>
              <a:t>http://webcomponents.org</a:t>
            </a:r>
            <a:r>
              <a:rPr lang="es-ES" dirty="0" smtClean="0">
                <a:solidFill>
                  <a:prstClr val="black"/>
                </a:solidFill>
                <a:hlinkClick r:id="rId3"/>
              </a:rPr>
              <a:t>/</a:t>
            </a:r>
            <a:r>
              <a:rPr lang="es-ES" dirty="0" smtClean="0">
                <a:solidFill>
                  <a:prstClr val="black"/>
                </a:solidFill>
              </a:rPr>
              <a:t> </a:t>
            </a:r>
            <a:endParaRPr lang="es-ES" dirty="0">
              <a:solidFill>
                <a:prstClr val="black"/>
              </a:solidFill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1777" y="3683820"/>
            <a:ext cx="5273756" cy="2436913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</p:pic>
      <p:sp>
        <p:nvSpPr>
          <p:cNvPr id="6" name="Rectángulo 5"/>
          <p:cNvSpPr/>
          <p:nvPr/>
        </p:nvSpPr>
        <p:spPr>
          <a:xfrm>
            <a:off x="4517431" y="4717610"/>
            <a:ext cx="3861442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s-ES" dirty="0">
                <a:solidFill>
                  <a:prstClr val="black"/>
                </a:solidFill>
                <a:hlinkClick r:id="rId5"/>
              </a:rPr>
              <a:t>https://www.polymer-project.org/1.0</a:t>
            </a:r>
            <a:r>
              <a:rPr lang="es-ES" dirty="0" smtClean="0">
                <a:solidFill>
                  <a:prstClr val="black"/>
                </a:solidFill>
                <a:hlinkClick r:id="rId5"/>
              </a:rPr>
              <a:t>/</a:t>
            </a:r>
            <a:endParaRPr lang="es-E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492325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114" y="2697391"/>
            <a:ext cx="3488120" cy="3580168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061429" y="253114"/>
            <a:ext cx="750188" cy="750188"/>
          </a:xfrm>
          <a:prstGeom prst="rect">
            <a:avLst/>
          </a:prstGeom>
        </p:spPr>
      </p:pic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628650" y="365127"/>
            <a:ext cx="7432779" cy="638175"/>
          </a:xfrm>
        </p:spPr>
        <p:txBody>
          <a:bodyPr>
            <a:normAutofit/>
          </a:bodyPr>
          <a:lstStyle/>
          <a:p>
            <a:pPr algn="ctr"/>
            <a:r>
              <a:rPr lang="es-ES" dirty="0" smtClean="0"/>
              <a:t>Módulos de Angular</a:t>
            </a:r>
            <a:endParaRPr lang="en-U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0234" y="1244135"/>
            <a:ext cx="3951412" cy="2753242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4848199" y="3063922"/>
            <a:ext cx="1774209" cy="324134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prstClr val="white"/>
              </a:solidFill>
            </a:endParaRPr>
          </a:p>
        </p:txBody>
      </p:sp>
      <p:sp>
        <p:nvSpPr>
          <p:cNvPr id="8" name="Flecha curvada hacia abajo 7"/>
          <p:cNvSpPr/>
          <p:nvPr/>
        </p:nvSpPr>
        <p:spPr>
          <a:xfrm rot="20287011" flipH="1">
            <a:off x="2983910" y="2426368"/>
            <a:ext cx="1516702" cy="920188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prstClr val="black"/>
              </a:solidFill>
            </a:endParaRPr>
          </a:p>
        </p:txBody>
      </p:sp>
      <p:sp>
        <p:nvSpPr>
          <p:cNvPr id="9" name="Rectángulo 8"/>
          <p:cNvSpPr/>
          <p:nvPr/>
        </p:nvSpPr>
        <p:spPr>
          <a:xfrm>
            <a:off x="874843" y="1677251"/>
            <a:ext cx="223269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>
                <a:solidFill>
                  <a:prstClr val="black"/>
                </a:solidFill>
                <a:hlinkClick r:id="rId5"/>
              </a:rPr>
              <a:t>https://code.angularjs.org/1.4.8</a:t>
            </a:r>
            <a:r>
              <a:rPr lang="es-ES" dirty="0" smtClean="0">
                <a:solidFill>
                  <a:prstClr val="black"/>
                </a:solidFill>
                <a:hlinkClick r:id="rId5"/>
              </a:rPr>
              <a:t>/</a:t>
            </a:r>
            <a:r>
              <a:rPr lang="es-ES" dirty="0" smtClean="0">
                <a:solidFill>
                  <a:prstClr val="black"/>
                </a:solidFill>
              </a:rPr>
              <a:t> </a:t>
            </a:r>
            <a:endParaRPr lang="es-ES" dirty="0">
              <a:solidFill>
                <a:prstClr val="black"/>
              </a:solidFill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5012317" y="3997377"/>
            <a:ext cx="3476590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noProof="1" smtClean="0">
                <a:solidFill>
                  <a:prstClr val="black"/>
                </a:solidFill>
              </a:rPr>
              <a:t>angular-animate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noProof="1" smtClean="0">
                <a:solidFill>
                  <a:prstClr val="black"/>
                </a:solidFill>
              </a:rPr>
              <a:t>angular-aria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noProof="1" smtClean="0">
                <a:solidFill>
                  <a:prstClr val="black"/>
                </a:solidFill>
              </a:rPr>
              <a:t>angular-cookies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noProof="1" smtClean="0">
                <a:solidFill>
                  <a:prstClr val="black"/>
                </a:solidFill>
              </a:rPr>
              <a:t>angular-loader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noProof="1" smtClean="0">
                <a:solidFill>
                  <a:prstClr val="black"/>
                </a:solidFill>
              </a:rPr>
              <a:t>angular-message / message-format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noProof="1" smtClean="0">
                <a:solidFill>
                  <a:prstClr val="black"/>
                </a:solidFill>
              </a:rPr>
              <a:t>angular-resource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noProof="1" smtClean="0">
                <a:solidFill>
                  <a:prstClr val="black"/>
                </a:solidFill>
              </a:rPr>
              <a:t>angular-route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noProof="1" smtClean="0">
                <a:solidFill>
                  <a:prstClr val="black"/>
                </a:solidFill>
              </a:rPr>
              <a:t>angular-sanitize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noProof="1" smtClean="0">
                <a:solidFill>
                  <a:prstClr val="black"/>
                </a:solidFill>
              </a:rPr>
              <a:t>angular-touch</a:t>
            </a:r>
          </a:p>
        </p:txBody>
      </p:sp>
    </p:spTree>
    <p:extLst>
      <p:ext uri="{BB962C8B-B14F-4D97-AF65-F5344CB8AC3E}">
        <p14:creationId xmlns:p14="http://schemas.microsoft.com/office/powerpoint/2010/main" val="28947391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432779" cy="638174"/>
          </a:xfrm>
        </p:spPr>
        <p:txBody>
          <a:bodyPr/>
          <a:lstStyle/>
          <a:p>
            <a:pPr algn="ctr"/>
            <a:r>
              <a:rPr lang="en-US" dirty="0" smtClean="0"/>
              <a:t>Scaffolding </a:t>
            </a:r>
            <a:r>
              <a:rPr lang="en-US" dirty="0" err="1" smtClean="0"/>
              <a:t>básico</a:t>
            </a:r>
            <a:endParaRPr lang="en-US" dirty="0"/>
          </a:p>
        </p:txBody>
      </p:sp>
      <p:sp>
        <p:nvSpPr>
          <p:cNvPr id="3" name="Rectángulo 2"/>
          <p:cNvSpPr/>
          <p:nvPr/>
        </p:nvSpPr>
        <p:spPr>
          <a:xfrm>
            <a:off x="907774" y="1365118"/>
            <a:ext cx="245827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i="1" dirty="0">
                <a:solidFill>
                  <a:srgbClr val="000000"/>
                </a:solidFill>
                <a:latin typeface="Calibri" panose="020F0502020204030204" pitchFamily="34" charset="0"/>
              </a:rPr>
              <a:t>Scaffolding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 = </a:t>
            </a:r>
            <a:r>
              <a:rPr lang="es-ES" dirty="0" smtClean="0">
                <a:solidFill>
                  <a:srgbClr val="000000"/>
                </a:solidFill>
                <a:latin typeface="Calibri" panose="020F0502020204030204" pitchFamily="34" charset="0"/>
              </a:rPr>
              <a:t>andamiaje</a:t>
            </a:r>
            <a:endParaRPr lang="es-ES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4" name="Rectángulo 3"/>
          <p:cNvSpPr/>
          <p:nvPr/>
        </p:nvSpPr>
        <p:spPr>
          <a:xfrm>
            <a:off x="4073596" y="1290413"/>
            <a:ext cx="407649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>
                <a:solidFill>
                  <a:srgbClr val="000000"/>
                </a:solidFill>
                <a:latin typeface="Calibri" panose="020F0502020204030204" pitchFamily="34" charset="0"/>
              </a:rPr>
              <a:t>Hace referencia a la estructura de los elementos que componen un proyecto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222" y="2233188"/>
            <a:ext cx="1920771" cy="1623361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3199969" y="4574113"/>
            <a:ext cx="324346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 err="1" smtClean="0"/>
              <a:t>ng</a:t>
            </a:r>
            <a:r>
              <a:rPr lang="es-ES" dirty="0" smtClean="0"/>
              <a:t>-app </a:t>
            </a:r>
            <a:r>
              <a:rPr lang="es-ES" dirty="0"/>
              <a:t>= "</a:t>
            </a:r>
            <a:r>
              <a:rPr lang="es-ES" dirty="0" err="1"/>
              <a:t>appModule</a:t>
            </a:r>
            <a:r>
              <a:rPr lang="es-ES" dirty="0"/>
              <a:t>" </a:t>
            </a:r>
          </a:p>
          <a:p>
            <a:r>
              <a:rPr lang="es-ES" dirty="0" err="1" smtClean="0"/>
              <a:t>ng-controller</a:t>
            </a:r>
            <a:r>
              <a:rPr lang="es-ES" dirty="0"/>
              <a:t>= </a:t>
            </a:r>
            <a:r>
              <a:rPr lang="es-ES" dirty="0" smtClean="0"/>
              <a:t>"</a:t>
            </a:r>
            <a:r>
              <a:rPr lang="es-ES" dirty="0" err="1" smtClean="0"/>
              <a:t>AppController</a:t>
            </a:r>
            <a:r>
              <a:rPr lang="es-ES" dirty="0" smtClean="0"/>
              <a:t>"</a:t>
            </a:r>
            <a:endParaRPr lang="es-ES" dirty="0"/>
          </a:p>
        </p:txBody>
      </p:sp>
      <p:sp>
        <p:nvSpPr>
          <p:cNvPr id="8" name="Rectángulo 7"/>
          <p:cNvSpPr/>
          <p:nvPr/>
        </p:nvSpPr>
        <p:spPr>
          <a:xfrm>
            <a:off x="1887607" y="4662670"/>
            <a:ext cx="11015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/>
              <a:t>Directivas</a:t>
            </a:r>
          </a:p>
        </p:txBody>
      </p:sp>
      <p:sp>
        <p:nvSpPr>
          <p:cNvPr id="9" name="Rectángulo 8"/>
          <p:cNvSpPr/>
          <p:nvPr/>
        </p:nvSpPr>
        <p:spPr>
          <a:xfrm>
            <a:off x="1887607" y="5336040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" dirty="0">
                <a:solidFill>
                  <a:srgbClr val="000000"/>
                </a:solidFill>
                <a:latin typeface="Calibri" panose="020F0502020204030204" pitchFamily="34" charset="0"/>
              </a:rPr>
              <a:t>Referencia</a:t>
            </a:r>
          </a:p>
          <a:p>
            <a:r>
              <a:rPr lang="es-ES" dirty="0">
                <a:solidFill>
                  <a:srgbClr val="000000"/>
                </a:solidFill>
                <a:latin typeface="Calibri" panose="020F0502020204030204" pitchFamily="34" charset="0"/>
              </a:rPr>
              <a:t>&lt;script </a:t>
            </a:r>
            <a:r>
              <a:rPr lang="es-ES" dirty="0" err="1">
                <a:solidFill>
                  <a:srgbClr val="000000"/>
                </a:solidFill>
                <a:latin typeface="Calibri" panose="020F0502020204030204" pitchFamily="34" charset="0"/>
              </a:rPr>
              <a:t>src</a:t>
            </a:r>
            <a:r>
              <a:rPr lang="es-ES" dirty="0">
                <a:solidFill>
                  <a:srgbClr val="000000"/>
                </a:solidFill>
                <a:latin typeface="Calibri" panose="020F0502020204030204" pitchFamily="34" charset="0"/>
              </a:rPr>
              <a:t>="</a:t>
            </a:r>
            <a:r>
              <a:rPr lang="es-ES" dirty="0" err="1">
                <a:solidFill>
                  <a:srgbClr val="000000"/>
                </a:solidFill>
                <a:latin typeface="Calibri" panose="020F0502020204030204" pitchFamily="34" charset="0"/>
              </a:rPr>
              <a:t>js</a:t>
            </a:r>
            <a:r>
              <a:rPr lang="es-ES" dirty="0">
                <a:solidFill>
                  <a:srgbClr val="000000"/>
                </a:solidFill>
                <a:latin typeface="Calibri" panose="020F0502020204030204" pitchFamily="34" charset="0"/>
              </a:rPr>
              <a:t>/</a:t>
            </a:r>
            <a:r>
              <a:rPr lang="es-ES" dirty="0">
                <a:solidFill>
                  <a:srgbClr val="C00000"/>
                </a:solidFill>
                <a:latin typeface="Calibri" panose="020F0502020204030204" pitchFamily="34" charset="0"/>
              </a:rPr>
              <a:t>appModule.js</a:t>
            </a:r>
            <a:r>
              <a:rPr lang="es-ES" dirty="0">
                <a:solidFill>
                  <a:srgbClr val="000000"/>
                </a:solidFill>
                <a:latin typeface="Calibri" panose="020F0502020204030204" pitchFamily="34" charset="0"/>
              </a:rPr>
              <a:t>"&gt;&lt;/script&gt;</a:t>
            </a:r>
            <a:endParaRPr lang="es-ES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10" name="Rectángulo 9"/>
          <p:cNvSpPr/>
          <p:nvPr/>
        </p:nvSpPr>
        <p:spPr>
          <a:xfrm>
            <a:off x="3481253" y="2408854"/>
            <a:ext cx="23364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>
                <a:solidFill>
                  <a:srgbClr val="000000"/>
                </a:solidFill>
                <a:latin typeface="Calibri" panose="020F0502020204030204" pitchFamily="34" charset="0"/>
              </a:rPr>
              <a:t>fichero </a:t>
            </a:r>
            <a:r>
              <a:rPr lang="es-ES" dirty="0">
                <a:solidFill>
                  <a:srgbClr val="C00000"/>
                </a:solidFill>
                <a:latin typeface="Calibri" panose="020F0502020204030204" pitchFamily="34" charset="0"/>
              </a:rPr>
              <a:t>appModule.js</a:t>
            </a:r>
            <a:endParaRPr lang="es-ES" dirty="0">
              <a:solidFill>
                <a:srgbClr val="C00000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11" name="Rectángulo 10"/>
          <p:cNvSpPr/>
          <p:nvPr/>
        </p:nvSpPr>
        <p:spPr>
          <a:xfrm>
            <a:off x="1099930" y="2882320"/>
            <a:ext cx="1179444" cy="25335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Rectángulo 11"/>
          <p:cNvSpPr/>
          <p:nvPr/>
        </p:nvSpPr>
        <p:spPr>
          <a:xfrm>
            <a:off x="1087108" y="3405681"/>
            <a:ext cx="1179444" cy="25335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4" name="Conector recto de flecha 13"/>
          <p:cNvCxnSpPr>
            <a:stCxn id="11" idx="3"/>
            <a:endCxn id="10" idx="1"/>
          </p:cNvCxnSpPr>
          <p:nvPr/>
        </p:nvCxnSpPr>
        <p:spPr>
          <a:xfrm flipV="1">
            <a:off x="2279374" y="2593520"/>
            <a:ext cx="1201879" cy="4154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angular 16"/>
          <p:cNvCxnSpPr>
            <a:stCxn id="12" idx="2"/>
            <a:endCxn id="8" idx="1"/>
          </p:cNvCxnSpPr>
          <p:nvPr/>
        </p:nvCxnSpPr>
        <p:spPr>
          <a:xfrm rot="16200000" flipH="1">
            <a:off x="1188070" y="4147798"/>
            <a:ext cx="1188297" cy="21077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angular 20"/>
          <p:cNvCxnSpPr>
            <a:stCxn id="9" idx="3"/>
            <a:endCxn id="10" idx="3"/>
          </p:cNvCxnSpPr>
          <p:nvPr/>
        </p:nvCxnSpPr>
        <p:spPr>
          <a:xfrm flipH="1" flipV="1">
            <a:off x="5817705" y="2593520"/>
            <a:ext cx="641902" cy="3065686"/>
          </a:xfrm>
          <a:prstGeom prst="bentConnector3">
            <a:avLst>
              <a:gd name="adj1" fmla="val -15122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ángulo 22"/>
          <p:cNvSpPr/>
          <p:nvPr/>
        </p:nvSpPr>
        <p:spPr>
          <a:xfrm>
            <a:off x="3445996" y="2878795"/>
            <a:ext cx="331045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 err="1">
                <a:solidFill>
                  <a:srgbClr val="000000"/>
                </a:solidFill>
                <a:latin typeface="Calibri" panose="020F0502020204030204" pitchFamily="34" charset="0"/>
              </a:rPr>
              <a:t>angular.module</a:t>
            </a:r>
            <a:r>
              <a:rPr lang="es-ES" dirty="0">
                <a:solidFill>
                  <a:srgbClr val="000000"/>
                </a:solidFill>
                <a:latin typeface="Calibri" panose="020F0502020204030204" pitchFamily="34" charset="0"/>
              </a:rPr>
              <a:t>("</a:t>
            </a:r>
            <a:r>
              <a:rPr lang="es-ES" dirty="0" err="1">
                <a:solidFill>
                  <a:srgbClr val="000000"/>
                </a:solidFill>
                <a:latin typeface="Calibri" panose="020F0502020204030204" pitchFamily="34" charset="0"/>
              </a:rPr>
              <a:t>appModule</a:t>
            </a:r>
            <a:r>
              <a:rPr lang="es-ES" dirty="0">
                <a:solidFill>
                  <a:srgbClr val="000000"/>
                </a:solidFill>
                <a:latin typeface="Calibri" panose="020F0502020204030204" pitchFamily="34" charset="0"/>
              </a:rPr>
              <a:t>", [])</a:t>
            </a:r>
          </a:p>
          <a:p>
            <a:r>
              <a:rPr lang="es-ES" dirty="0">
                <a:solidFill>
                  <a:srgbClr val="000000"/>
                </a:solidFill>
                <a:latin typeface="Calibri" panose="020F0502020204030204" pitchFamily="34" charset="0"/>
              </a:rPr>
              <a:t>.</a:t>
            </a:r>
            <a:r>
              <a:rPr lang="es-ES" dirty="0" err="1">
                <a:solidFill>
                  <a:srgbClr val="000000"/>
                </a:solidFill>
                <a:latin typeface="Calibri" panose="020F0502020204030204" pitchFamily="34" charset="0"/>
              </a:rPr>
              <a:t>controller</a:t>
            </a:r>
            <a:r>
              <a:rPr lang="es-ES" dirty="0">
                <a:solidFill>
                  <a:srgbClr val="000000"/>
                </a:solidFill>
                <a:latin typeface="Calibri" panose="020F0502020204030204" pitchFamily="34" charset="0"/>
              </a:rPr>
              <a:t>(</a:t>
            </a:r>
            <a:r>
              <a:rPr lang="es-ES" dirty="0" smtClean="0">
                <a:solidFill>
                  <a:srgbClr val="000000"/>
                </a:solidFill>
                <a:latin typeface="Calibri" panose="020F0502020204030204" pitchFamily="34" charset="0"/>
              </a:rPr>
              <a:t>'</a:t>
            </a:r>
            <a:r>
              <a:rPr lang="es-ES" dirty="0" err="1" smtClean="0">
                <a:solidFill>
                  <a:srgbClr val="000000"/>
                </a:solidFill>
                <a:latin typeface="Calibri" panose="020F0502020204030204" pitchFamily="34" charset="0"/>
              </a:rPr>
              <a:t>AppController</a:t>
            </a:r>
            <a:r>
              <a:rPr lang="es-ES" dirty="0">
                <a:solidFill>
                  <a:srgbClr val="000000"/>
                </a:solidFill>
                <a:latin typeface="Calibri" panose="020F0502020204030204" pitchFamily="34" charset="0"/>
              </a:rPr>
              <a:t>', […])</a:t>
            </a:r>
            <a:endParaRPr lang="es-ES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</p:txBody>
      </p:sp>
      <p:pic>
        <p:nvPicPr>
          <p:cNvPr id="30" name="Imagen 29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061429" y="253114"/>
            <a:ext cx="750188" cy="750188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6211952" y="3775763"/>
            <a:ext cx="2567937" cy="923330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ES" dirty="0" smtClean="0"/>
              <a:t>El </a:t>
            </a:r>
            <a:r>
              <a:rPr lang="en-US" i="1" dirty="0" smtClean="0"/>
              <a:t>controller</a:t>
            </a:r>
            <a:r>
              <a:rPr lang="es-ES" dirty="0" smtClean="0"/>
              <a:t> incluido en la propia definición del módulo</a:t>
            </a:r>
            <a:endParaRPr lang="es-ES" dirty="0"/>
          </a:p>
        </p:txBody>
      </p:sp>
      <p:cxnSp>
        <p:nvCxnSpPr>
          <p:cNvPr id="15" name="Conector angular 14"/>
          <p:cNvCxnSpPr>
            <a:stCxn id="5" idx="1"/>
            <a:endCxn id="23" idx="2"/>
          </p:cNvCxnSpPr>
          <p:nvPr/>
        </p:nvCxnSpPr>
        <p:spPr>
          <a:xfrm rot="10800000">
            <a:off x="5101224" y="3525126"/>
            <a:ext cx="1110729" cy="71230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8333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432779" cy="638174"/>
          </a:xfrm>
        </p:spPr>
        <p:txBody>
          <a:bodyPr/>
          <a:lstStyle/>
          <a:p>
            <a:pPr algn="ctr"/>
            <a:r>
              <a:rPr lang="es-ES" noProof="1" smtClean="0"/>
              <a:t>Servicio $location</a:t>
            </a:r>
            <a:endParaRPr lang="es-E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061429" y="253114"/>
            <a:ext cx="750188" cy="750188"/>
          </a:xfrm>
          <a:prstGeom prst="rect">
            <a:avLst/>
          </a:prstGeom>
        </p:spPr>
      </p:pic>
      <p:sp>
        <p:nvSpPr>
          <p:cNvPr id="4" name="Rectángulo 3"/>
          <p:cNvSpPr/>
          <p:nvPr/>
        </p:nvSpPr>
        <p:spPr>
          <a:xfrm>
            <a:off x="810081" y="2381249"/>
            <a:ext cx="656568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 smtClean="0"/>
              <a:t>$implementa </a:t>
            </a:r>
            <a:r>
              <a:rPr lang="es-ES" dirty="0"/>
              <a:t>una interfaz para el acceso a la propiedad nativa de</a:t>
            </a:r>
          </a:p>
          <a:p>
            <a:r>
              <a:rPr lang="es-ES" dirty="0" smtClean="0"/>
              <a:t>JS (BOM) </a:t>
            </a:r>
            <a:r>
              <a:rPr lang="en-US" b="1" i="1" noProof="1" smtClean="0"/>
              <a:t>window.location</a:t>
            </a:r>
            <a:r>
              <a:rPr lang="es-ES" dirty="0" smtClean="0"/>
              <a:t>, que permite  </a:t>
            </a:r>
            <a:r>
              <a:rPr lang="es-ES" dirty="0"/>
              <a:t>para acceder a elementos de la ruta actual, conocer su estado y modificarlo</a:t>
            </a:r>
          </a:p>
        </p:txBody>
      </p:sp>
      <p:sp>
        <p:nvSpPr>
          <p:cNvPr id="5" name="Rectángulo 4"/>
          <p:cNvSpPr/>
          <p:nvPr/>
        </p:nvSpPr>
        <p:spPr>
          <a:xfrm>
            <a:off x="810081" y="1507609"/>
            <a:ext cx="122918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000" b="1" dirty="0" smtClean="0"/>
              <a:t>$</a:t>
            </a:r>
            <a:r>
              <a:rPr lang="en-US" sz="2000" b="1" dirty="0" smtClean="0"/>
              <a:t>location </a:t>
            </a:r>
            <a:endParaRPr lang="en-US" sz="2000" b="1" dirty="0"/>
          </a:p>
        </p:txBody>
      </p:sp>
      <p:sp>
        <p:nvSpPr>
          <p:cNvPr id="6" name="Rectángulo 5"/>
          <p:cNvSpPr/>
          <p:nvPr/>
        </p:nvSpPr>
        <p:spPr>
          <a:xfrm>
            <a:off x="2803768" y="1476831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" dirty="0" smtClean="0"/>
              <a:t>permite </a:t>
            </a:r>
            <a:r>
              <a:rPr lang="es-ES" dirty="0"/>
              <a:t>mantener y trasladar información de la ruta actual del navegador. </a:t>
            </a:r>
          </a:p>
        </p:txBody>
      </p:sp>
      <p:sp>
        <p:nvSpPr>
          <p:cNvPr id="7" name="Rectángulo 6"/>
          <p:cNvSpPr/>
          <p:nvPr/>
        </p:nvSpPr>
        <p:spPr>
          <a:xfrm>
            <a:off x="2039264" y="3562666"/>
            <a:ext cx="646373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/>
              <a:t>existe un </a:t>
            </a:r>
            <a:r>
              <a:rPr lang="es-ES" dirty="0" smtClean="0"/>
              <a:t>enlace </a:t>
            </a:r>
            <a:r>
              <a:rPr lang="es-ES" dirty="0"/>
              <a:t>entre $</a:t>
            </a:r>
            <a:r>
              <a:rPr lang="es-ES" dirty="0" err="1"/>
              <a:t>location</a:t>
            </a:r>
            <a:r>
              <a:rPr lang="es-ES" dirty="0"/>
              <a:t> y </a:t>
            </a:r>
            <a:r>
              <a:rPr lang="es-ES" dirty="0" err="1"/>
              <a:t>window.location</a:t>
            </a:r>
            <a:r>
              <a:rPr lang="es-ES" dirty="0"/>
              <a:t> en las dos direcciones. Todo cambio </a:t>
            </a:r>
            <a:r>
              <a:rPr lang="es-ES" dirty="0" err="1" smtClean="0"/>
              <a:t>querealicemos</a:t>
            </a:r>
            <a:r>
              <a:rPr lang="es-ES" dirty="0" smtClean="0"/>
              <a:t> </a:t>
            </a:r>
            <a:r>
              <a:rPr lang="es-ES" dirty="0"/>
              <a:t>en $</a:t>
            </a:r>
            <a:r>
              <a:rPr lang="es-ES" dirty="0" err="1"/>
              <a:t>location</a:t>
            </a:r>
            <a:r>
              <a:rPr lang="es-ES" dirty="0"/>
              <a:t> también tendrá una respuesta en lo que se está mostrando en la barra de direcciones </a:t>
            </a:r>
            <a:r>
              <a:rPr lang="es-ES" dirty="0" smtClean="0"/>
              <a:t>del navegador</a:t>
            </a:r>
            <a:r>
              <a:rPr lang="es-ES" dirty="0"/>
              <a:t>. Así como todo cambio de URL en el navegador tiene un efecto en el </a:t>
            </a:r>
            <a:r>
              <a:rPr lang="es-ES" dirty="0" err="1"/>
              <a:t>service</a:t>
            </a:r>
            <a:r>
              <a:rPr lang="es-ES" dirty="0"/>
              <a:t> $</a:t>
            </a:r>
            <a:r>
              <a:rPr lang="es-ES" dirty="0" err="1"/>
              <a:t>location</a:t>
            </a:r>
            <a:r>
              <a:rPr lang="es-E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5664450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432779" cy="638174"/>
          </a:xfrm>
        </p:spPr>
        <p:txBody>
          <a:bodyPr/>
          <a:lstStyle/>
          <a:p>
            <a:pPr algn="ctr"/>
            <a:r>
              <a:rPr lang="es-ES" noProof="1" smtClean="0"/>
              <a:t>Controller para el menú</a:t>
            </a:r>
            <a:endParaRPr lang="es-E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061429" y="253114"/>
            <a:ext cx="750188" cy="750188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1050878" y="1473959"/>
            <a:ext cx="5683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Añadimos un controlador específico para la barra de menú</a:t>
            </a:r>
            <a:endParaRPr lang="es-ES" dirty="0"/>
          </a:p>
        </p:txBody>
      </p:sp>
      <p:sp>
        <p:nvSpPr>
          <p:cNvPr id="5" name="CuadroTexto 4"/>
          <p:cNvSpPr txBox="1"/>
          <p:nvPr/>
        </p:nvSpPr>
        <p:spPr>
          <a:xfrm>
            <a:off x="1400943" y="2088107"/>
            <a:ext cx="56140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en el situamos una función booleana que comprueba si el valor pasado por parámetro coincide con la </a:t>
            </a:r>
            <a:r>
              <a:rPr lang="es-ES" dirty="0" err="1" smtClean="0"/>
              <a:t>url</a:t>
            </a:r>
            <a:r>
              <a:rPr lang="es-ES" dirty="0" smtClean="0"/>
              <a:t> real, contenida en $</a:t>
            </a:r>
            <a:r>
              <a:rPr lang="es-ES" dirty="0" err="1" smtClean="0"/>
              <a:t>locaton</a:t>
            </a:r>
            <a:endParaRPr lang="es-ES" dirty="0"/>
          </a:p>
        </p:txBody>
      </p:sp>
      <p:sp>
        <p:nvSpPr>
          <p:cNvPr id="6" name="CuadroTexto 5"/>
          <p:cNvSpPr txBox="1"/>
          <p:nvPr/>
        </p:nvSpPr>
        <p:spPr>
          <a:xfrm>
            <a:off x="1400943" y="4252539"/>
            <a:ext cx="62370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de esta forma detectamos en que vista estamos en cada momento y es posible resaltar la correspondiente opción del menú </a:t>
            </a:r>
            <a:endParaRPr lang="es-ES" dirty="0"/>
          </a:p>
        </p:txBody>
      </p:sp>
      <p:sp>
        <p:nvSpPr>
          <p:cNvPr id="7" name="Rectángulo 6"/>
          <p:cNvSpPr/>
          <p:nvPr/>
        </p:nvSpPr>
        <p:spPr>
          <a:xfrm>
            <a:off x="2879677" y="3084393"/>
            <a:ext cx="363030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/>
              <a:t>$</a:t>
            </a:r>
            <a:r>
              <a:rPr lang="es-ES" dirty="0" err="1"/>
              <a:t>scope.estoy</a:t>
            </a:r>
            <a:r>
              <a:rPr lang="es-ES" dirty="0"/>
              <a:t> = </a:t>
            </a:r>
            <a:r>
              <a:rPr lang="es-ES" dirty="0" err="1"/>
              <a:t>function</a:t>
            </a:r>
            <a:r>
              <a:rPr lang="es-ES" dirty="0"/>
              <a:t>(ruta){</a:t>
            </a:r>
          </a:p>
          <a:p>
            <a:pPr lvl="1"/>
            <a:r>
              <a:rPr lang="es-ES" dirty="0" err="1" smtClean="0"/>
              <a:t>return</a:t>
            </a:r>
            <a:r>
              <a:rPr lang="es-ES" dirty="0" smtClean="0"/>
              <a:t> </a:t>
            </a:r>
            <a:r>
              <a:rPr lang="es-ES" dirty="0"/>
              <a:t>$</a:t>
            </a:r>
            <a:r>
              <a:rPr lang="es-ES" dirty="0" err="1"/>
              <a:t>location.path</a:t>
            </a:r>
            <a:r>
              <a:rPr lang="es-ES" dirty="0"/>
              <a:t>() == ruta;</a:t>
            </a:r>
          </a:p>
          <a:p>
            <a:pPr lvl="1"/>
            <a:r>
              <a:rPr lang="es-ES" dirty="0" smtClean="0"/>
              <a:t>}</a:t>
            </a:r>
            <a:endParaRPr lang="es-ES" dirty="0"/>
          </a:p>
        </p:txBody>
      </p:sp>
      <p:sp>
        <p:nvSpPr>
          <p:cNvPr id="8" name="Rectángulo 7"/>
          <p:cNvSpPr/>
          <p:nvPr/>
        </p:nvSpPr>
        <p:spPr>
          <a:xfrm>
            <a:off x="2879677" y="5248825"/>
            <a:ext cx="39471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/>
              <a:t>&lt;li </a:t>
            </a:r>
            <a:r>
              <a:rPr lang="es-ES" dirty="0" err="1"/>
              <a:t>ng-class</a:t>
            </a:r>
            <a:r>
              <a:rPr lang="es-ES" dirty="0"/>
              <a:t>="{marcado: estoy</a:t>
            </a:r>
            <a:r>
              <a:rPr lang="es-ES" dirty="0" smtClean="0"/>
              <a:t>('&lt;ruta&gt;')}"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67148788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s-ES" dirty="0" smtClean="0"/>
              <a:t>Menú: Rutas y </a:t>
            </a:r>
            <a:r>
              <a:rPr lang="en-US" dirty="0" smtClean="0"/>
              <a:t>location</a:t>
            </a:r>
            <a:endParaRPr lang="en-U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2957" y="1531247"/>
            <a:ext cx="5962393" cy="3795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36704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432779" cy="638174"/>
          </a:xfrm>
        </p:spPr>
        <p:txBody>
          <a:bodyPr/>
          <a:lstStyle/>
          <a:p>
            <a:pPr algn="ctr"/>
            <a:r>
              <a:rPr lang="es-ES" noProof="1" smtClean="0"/>
              <a:t>Rutas dinámicas</a:t>
            </a:r>
            <a:endParaRPr lang="es-E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061429" y="253114"/>
            <a:ext cx="750188" cy="750188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3496860" y="2454550"/>
            <a:ext cx="31281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/>
              <a:t>.</a:t>
            </a:r>
            <a:r>
              <a:rPr lang="es-ES" dirty="0" err="1"/>
              <a:t>when</a:t>
            </a:r>
            <a:r>
              <a:rPr lang="es-ES" dirty="0"/>
              <a:t>('/view2</a:t>
            </a:r>
            <a:r>
              <a:rPr lang="es-ES" dirty="0" smtClean="0"/>
              <a:t>/:var1/:var2',{…})</a:t>
            </a:r>
            <a:endParaRPr lang="es-ES" dirty="0"/>
          </a:p>
        </p:txBody>
      </p:sp>
      <p:sp>
        <p:nvSpPr>
          <p:cNvPr id="10" name="CuadroTexto 9"/>
          <p:cNvSpPr txBox="1"/>
          <p:nvPr/>
        </p:nvSpPr>
        <p:spPr>
          <a:xfrm>
            <a:off x="1048872" y="1707776"/>
            <a:ext cx="52309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Al definir una ruta en la propiedad </a:t>
            </a:r>
            <a:r>
              <a:rPr lang="en-US" i="1" dirty="0" smtClean="0"/>
              <a:t>when</a:t>
            </a:r>
            <a:r>
              <a:rPr lang="es-ES" dirty="0" smtClean="0"/>
              <a:t> </a:t>
            </a:r>
            <a:r>
              <a:rPr lang="es-ES" dirty="0"/>
              <a:t>de </a:t>
            </a:r>
            <a:r>
              <a:rPr lang="es-ES" i="1" noProof="1" smtClean="0"/>
              <a:t>$routeProvider </a:t>
            </a:r>
            <a:r>
              <a:rPr lang="es-ES" dirty="0"/>
              <a:t>es </a:t>
            </a:r>
            <a:r>
              <a:rPr lang="es-ES" dirty="0" smtClean="0"/>
              <a:t>posible añadir valores variables</a:t>
            </a:r>
            <a:endParaRPr lang="es-ES" i="1" noProof="1"/>
          </a:p>
        </p:txBody>
      </p:sp>
      <p:sp>
        <p:nvSpPr>
          <p:cNvPr id="11" name="CuadroTexto 10"/>
          <p:cNvSpPr txBox="1"/>
          <p:nvPr/>
        </p:nvSpPr>
        <p:spPr>
          <a:xfrm>
            <a:off x="1183342" y="3159025"/>
            <a:ext cx="63739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Estos valores son recibidos como parámetros por el controlador de la vista correspondiente</a:t>
            </a:r>
            <a:r>
              <a:rPr lang="es-ES" dirty="0"/>
              <a:t>, gracias al </a:t>
            </a:r>
            <a:r>
              <a:rPr lang="es-ES" dirty="0" smtClean="0"/>
              <a:t>servicio </a:t>
            </a:r>
            <a:r>
              <a:rPr lang="es-ES" b="1" i="1" noProof="1" smtClean="0"/>
              <a:t>$routeParams</a:t>
            </a:r>
            <a:r>
              <a:rPr lang="es-ES" dirty="0" smtClean="0"/>
              <a:t>.</a:t>
            </a:r>
            <a:endParaRPr lang="es-ES" dirty="0"/>
          </a:p>
        </p:txBody>
      </p:sp>
      <p:sp>
        <p:nvSpPr>
          <p:cNvPr id="12" name="Rectángulo 11"/>
          <p:cNvSpPr/>
          <p:nvPr/>
        </p:nvSpPr>
        <p:spPr>
          <a:xfrm>
            <a:off x="1793306" y="4206754"/>
            <a:ext cx="6535271" cy="175432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s-ES" noProof="1" smtClean="0"/>
              <a:t>.controller('View2Controller', ['$scope', '$routeParams', function($scope, $routeParams){</a:t>
            </a:r>
          </a:p>
          <a:p>
            <a:r>
              <a:rPr lang="es-ES" noProof="1" smtClean="0"/>
              <a:t>	$scope.firstname = $routeParams.firstname;</a:t>
            </a:r>
          </a:p>
          <a:p>
            <a:r>
              <a:rPr lang="es-ES" noProof="1" smtClean="0"/>
              <a:t>	$scope.lastname = $routeParams.lastname;</a:t>
            </a:r>
          </a:p>
          <a:p>
            <a:endParaRPr lang="es-ES" noProof="1" smtClean="0"/>
          </a:p>
          <a:p>
            <a:r>
              <a:rPr lang="es-ES" noProof="1" smtClean="0"/>
              <a:t>}])</a:t>
            </a:r>
            <a:endParaRPr lang="es-ES" noProof="1"/>
          </a:p>
        </p:txBody>
      </p:sp>
    </p:spTree>
    <p:extLst>
      <p:ext uri="{BB962C8B-B14F-4D97-AF65-F5344CB8AC3E}">
        <p14:creationId xmlns:p14="http://schemas.microsoft.com/office/powerpoint/2010/main" val="393073389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s-ES" dirty="0" smtClean="0"/>
              <a:t>Usuario: Rutas con parámetros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1941" y="1372397"/>
            <a:ext cx="3661522" cy="3074658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2717" y="3080174"/>
            <a:ext cx="3579998" cy="3074658"/>
          </a:xfrm>
          <a:prstGeom prst="rect">
            <a:avLst/>
          </a:prstGeom>
        </p:spPr>
      </p:pic>
      <p:sp>
        <p:nvSpPr>
          <p:cNvPr id="6" name="Flecha curvada hacia abajo 5"/>
          <p:cNvSpPr/>
          <p:nvPr/>
        </p:nvSpPr>
        <p:spPr>
          <a:xfrm rot="3151781">
            <a:off x="4925010" y="1775811"/>
            <a:ext cx="1461808" cy="900953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926224" y="2895508"/>
            <a:ext cx="757964" cy="3693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s-ES" dirty="0" smtClean="0"/>
              <a:t>Vista1</a:t>
            </a:r>
            <a:endParaRPr lang="es-ES" dirty="0"/>
          </a:p>
        </p:txBody>
      </p:sp>
      <p:sp>
        <p:nvSpPr>
          <p:cNvPr id="8" name="CuadroTexto 7"/>
          <p:cNvSpPr txBox="1"/>
          <p:nvPr/>
        </p:nvSpPr>
        <p:spPr>
          <a:xfrm>
            <a:off x="3614794" y="4816151"/>
            <a:ext cx="757964" cy="3693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s-ES" dirty="0" smtClean="0"/>
              <a:t>Vista2</a:t>
            </a:r>
            <a:endParaRPr lang="es-ES" dirty="0"/>
          </a:p>
        </p:txBody>
      </p:sp>
      <p:sp>
        <p:nvSpPr>
          <p:cNvPr id="9" name="CuadroTexto 8"/>
          <p:cNvSpPr txBox="1"/>
          <p:nvPr/>
        </p:nvSpPr>
        <p:spPr>
          <a:xfrm>
            <a:off x="628650" y="4617503"/>
            <a:ext cx="22289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El botón llama a una función que utiliza el servicio $</a:t>
            </a:r>
            <a:r>
              <a:rPr lang="en-US" i="1" dirty="0" smtClean="0"/>
              <a:t>location</a:t>
            </a:r>
            <a:r>
              <a:rPr lang="es-ES" dirty="0" smtClean="0"/>
              <a:t>, ya conocido</a:t>
            </a:r>
            <a:endParaRPr lang="es-ES" dirty="0"/>
          </a:p>
        </p:txBody>
      </p:sp>
      <p:cxnSp>
        <p:nvCxnSpPr>
          <p:cNvPr id="11" name="Conector recto de flecha 10"/>
          <p:cNvCxnSpPr>
            <a:stCxn id="9" idx="0"/>
          </p:cNvCxnSpPr>
          <p:nvPr/>
        </p:nvCxnSpPr>
        <p:spPr>
          <a:xfrm flipV="1">
            <a:off x="1743103" y="3913094"/>
            <a:ext cx="433277" cy="7044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185570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432779" cy="638174"/>
          </a:xfrm>
        </p:spPr>
        <p:txBody>
          <a:bodyPr/>
          <a:lstStyle/>
          <a:p>
            <a:pPr algn="ctr"/>
            <a:r>
              <a:rPr lang="es-ES" noProof="1" smtClean="0"/>
              <a:t>La propiedad </a:t>
            </a:r>
            <a:r>
              <a:rPr lang="en-US" noProof="1" smtClean="0"/>
              <a:t>resolve</a:t>
            </a:r>
            <a:endParaRPr lang="en-US" noProof="1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061429" y="253114"/>
            <a:ext cx="750188" cy="750188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3182811" y="2228671"/>
            <a:ext cx="3164200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smtClean="0"/>
              <a:t>.</a:t>
            </a:r>
            <a:r>
              <a:rPr lang="en-US" dirty="0" smtClean="0"/>
              <a:t>when</a:t>
            </a:r>
            <a:r>
              <a:rPr lang="es-ES" dirty="0" smtClean="0"/>
              <a:t>('/</a:t>
            </a:r>
            <a:r>
              <a:rPr lang="es-ES" dirty="0"/>
              <a:t>view2</a:t>
            </a:r>
            <a:r>
              <a:rPr lang="es-ES" dirty="0" smtClean="0"/>
              <a:t>/:var1/:var2',{</a:t>
            </a:r>
          </a:p>
          <a:p>
            <a:pPr lvl="1"/>
            <a:r>
              <a:rPr lang="es-ES" noProof="1" smtClean="0"/>
              <a:t>templateUrl</a:t>
            </a:r>
            <a:r>
              <a:rPr lang="es-ES" dirty="0" smtClean="0"/>
              <a:t> … </a:t>
            </a:r>
            <a:r>
              <a:rPr lang="en-US" dirty="0" smtClean="0"/>
              <a:t>controller</a:t>
            </a:r>
            <a:r>
              <a:rPr lang="es-ES" dirty="0" smtClean="0"/>
              <a:t> …</a:t>
            </a:r>
          </a:p>
          <a:p>
            <a:pPr lvl="1"/>
            <a:r>
              <a:rPr lang="en-US" b="1" i="1" dirty="0" smtClean="0"/>
              <a:t>resolve</a:t>
            </a:r>
            <a:r>
              <a:rPr lang="es-ES" dirty="0" smtClean="0"/>
              <a:t>:</a:t>
            </a:r>
          </a:p>
          <a:p>
            <a:r>
              <a:rPr lang="es-ES" dirty="0" smtClean="0"/>
              <a:t>})</a:t>
            </a:r>
            <a:endParaRPr lang="es-ES" dirty="0"/>
          </a:p>
        </p:txBody>
      </p:sp>
      <p:sp>
        <p:nvSpPr>
          <p:cNvPr id="10" name="CuadroTexto 9"/>
          <p:cNvSpPr txBox="1"/>
          <p:nvPr/>
        </p:nvSpPr>
        <p:spPr>
          <a:xfrm>
            <a:off x="1116107" y="1405760"/>
            <a:ext cx="52309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En la propiedad </a:t>
            </a:r>
            <a:r>
              <a:rPr lang="en-US" i="1" dirty="0" smtClean="0"/>
              <a:t>when</a:t>
            </a:r>
            <a:r>
              <a:rPr lang="es-ES" dirty="0" smtClean="0"/>
              <a:t> </a:t>
            </a:r>
            <a:r>
              <a:rPr lang="es-ES" dirty="0"/>
              <a:t>de </a:t>
            </a:r>
            <a:r>
              <a:rPr lang="es-ES" i="1" noProof="1" smtClean="0"/>
              <a:t>$routeProvider </a:t>
            </a:r>
            <a:r>
              <a:rPr lang="es-ES" dirty="0"/>
              <a:t>es </a:t>
            </a:r>
            <a:r>
              <a:rPr lang="es-ES" dirty="0" smtClean="0"/>
              <a:t>posible añadir al objeto configuración la propiedad </a:t>
            </a:r>
            <a:r>
              <a:rPr lang="en-US" b="1" i="1" dirty="0" smtClean="0"/>
              <a:t>resolve</a:t>
            </a:r>
            <a:endParaRPr lang="en-US" b="1" i="1" dirty="0"/>
          </a:p>
        </p:txBody>
      </p:sp>
      <p:sp>
        <p:nvSpPr>
          <p:cNvPr id="5" name="CuadroTexto 4"/>
          <p:cNvSpPr txBox="1"/>
          <p:nvPr/>
        </p:nvSpPr>
        <p:spPr>
          <a:xfrm>
            <a:off x="1021978" y="3792070"/>
            <a:ext cx="69117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Así se define un objeto cuyas propiedades serán dependencias adicionales para el </a:t>
            </a:r>
            <a:r>
              <a:rPr lang="en-US" dirty="0" smtClean="0"/>
              <a:t>controller </a:t>
            </a:r>
            <a:r>
              <a:rPr lang="es-ES" dirty="0" smtClean="0"/>
              <a:t>: servicios existente o funciones, generalmente promesas e.g. el resultado de una solicitud AJAX.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043794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432779" cy="638174"/>
          </a:xfrm>
        </p:spPr>
        <p:txBody>
          <a:bodyPr/>
          <a:lstStyle/>
          <a:p>
            <a:pPr algn="ctr"/>
            <a:r>
              <a:rPr lang="es-ES" noProof="1" smtClean="0"/>
              <a:t>Angular UI Router</a:t>
            </a:r>
            <a:endParaRPr lang="en-US" noProof="1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061429" y="253114"/>
            <a:ext cx="750188" cy="750188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1035424" y="1425388"/>
            <a:ext cx="47726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smtClean="0"/>
              <a:t>Alternativa más potente para el enrutamiento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smtClean="0"/>
              <a:t>Admite múltiples niveles</a:t>
            </a:r>
            <a:endParaRPr lang="es-ES" dirty="0"/>
          </a:p>
        </p:txBody>
      </p:sp>
      <p:sp>
        <p:nvSpPr>
          <p:cNvPr id="6" name="Rectángulo 5"/>
          <p:cNvSpPr/>
          <p:nvPr/>
        </p:nvSpPr>
        <p:spPr>
          <a:xfrm>
            <a:off x="2328914" y="2309140"/>
            <a:ext cx="2887522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ibb-NG" noProof="1" smtClean="0"/>
              <a:t>bower install ui-router --save</a:t>
            </a:r>
            <a:endParaRPr lang="ibb-NG" noProof="1"/>
          </a:p>
        </p:txBody>
      </p:sp>
      <p:sp>
        <p:nvSpPr>
          <p:cNvPr id="7" name="Rectángulo 6"/>
          <p:cNvSpPr/>
          <p:nvPr/>
        </p:nvSpPr>
        <p:spPr>
          <a:xfrm>
            <a:off x="1264023" y="3128700"/>
            <a:ext cx="730175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noProof="1" smtClean="0"/>
              <a:t>&lt;script type="text/javascript"</a:t>
            </a:r>
            <a:br>
              <a:rPr lang="es-ES" noProof="1" smtClean="0"/>
            </a:br>
            <a:r>
              <a:rPr lang="es-ES" noProof="1" smtClean="0"/>
              <a:t>	 src="../lib/angular-ui-router/release/angular-ui-router.min.js"&gt;</a:t>
            </a:r>
            <a:br>
              <a:rPr lang="es-ES" noProof="1" smtClean="0"/>
            </a:br>
            <a:r>
              <a:rPr lang="es-ES" noProof="1" smtClean="0"/>
              <a:t>&lt;/script&gt;</a:t>
            </a:r>
            <a:endParaRPr lang="es-ES" noProof="1"/>
          </a:p>
        </p:txBody>
      </p:sp>
      <p:sp>
        <p:nvSpPr>
          <p:cNvPr id="8" name="Rectángulo 7"/>
          <p:cNvSpPr/>
          <p:nvPr/>
        </p:nvSpPr>
        <p:spPr>
          <a:xfrm>
            <a:off x="2036826" y="5172652"/>
            <a:ext cx="43166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noProof="1" smtClean="0"/>
              <a:t>angular.module("appModule", ["ui.router"])</a:t>
            </a:r>
            <a:endParaRPr lang="es-ES" noProof="1"/>
          </a:p>
        </p:txBody>
      </p:sp>
      <p:sp>
        <p:nvSpPr>
          <p:cNvPr id="11" name="CuadroTexto 10"/>
          <p:cNvSpPr txBox="1"/>
          <p:nvPr/>
        </p:nvSpPr>
        <p:spPr>
          <a:xfrm>
            <a:off x="1264023" y="4612341"/>
            <a:ext cx="6875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Inyectamos la correspondiente dependencia en al módulo de AngularJS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9430965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432779" cy="638174"/>
          </a:xfrm>
        </p:spPr>
        <p:txBody>
          <a:bodyPr/>
          <a:lstStyle/>
          <a:p>
            <a:pPr algn="ctr"/>
            <a:r>
              <a:rPr lang="es-ES" noProof="1" smtClean="0"/>
              <a:t>Uso de UI Router</a:t>
            </a:r>
            <a:endParaRPr lang="en-US" noProof="1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061429" y="253114"/>
            <a:ext cx="750188" cy="750188"/>
          </a:xfrm>
          <a:prstGeom prst="rect">
            <a:avLst/>
          </a:prstGeom>
        </p:spPr>
      </p:pic>
      <p:sp>
        <p:nvSpPr>
          <p:cNvPr id="12" name="Rectángulo 11"/>
          <p:cNvSpPr/>
          <p:nvPr/>
        </p:nvSpPr>
        <p:spPr>
          <a:xfrm>
            <a:off x="6347049" y="1657036"/>
            <a:ext cx="17143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/>
              <a:t>&lt;p </a:t>
            </a:r>
            <a:r>
              <a:rPr lang="es-ES" dirty="0" err="1"/>
              <a:t>ui-view</a:t>
            </a:r>
            <a:r>
              <a:rPr lang="es-ES" dirty="0"/>
              <a:t>&gt;&lt;/p&gt;</a:t>
            </a:r>
          </a:p>
        </p:txBody>
      </p:sp>
      <p:sp>
        <p:nvSpPr>
          <p:cNvPr id="13" name="CuadroTexto 12"/>
          <p:cNvSpPr txBox="1"/>
          <p:nvPr/>
        </p:nvSpPr>
        <p:spPr>
          <a:xfrm>
            <a:off x="816908" y="1518537"/>
            <a:ext cx="46694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En el punto de inserción de las vistas (parciales) utilizamos </a:t>
            </a:r>
            <a:r>
              <a:rPr lang="es-ES" dirty="0" err="1" smtClean="0"/>
              <a:t>ui-view</a:t>
            </a:r>
            <a:r>
              <a:rPr lang="es-ES" dirty="0" smtClean="0"/>
              <a:t> en lugar de </a:t>
            </a:r>
            <a:r>
              <a:rPr lang="es-ES" dirty="0" err="1" smtClean="0"/>
              <a:t>ng-view</a:t>
            </a:r>
            <a:endParaRPr lang="es-ES" dirty="0"/>
          </a:p>
        </p:txBody>
      </p:sp>
      <p:sp>
        <p:nvSpPr>
          <p:cNvPr id="14" name="Rectángulo 13"/>
          <p:cNvSpPr/>
          <p:nvPr/>
        </p:nvSpPr>
        <p:spPr>
          <a:xfrm>
            <a:off x="1470983" y="2972914"/>
            <a:ext cx="572125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/>
              <a:t>.</a:t>
            </a:r>
            <a:r>
              <a:rPr lang="es-ES" dirty="0" err="1"/>
              <a:t>config</a:t>
            </a:r>
            <a:r>
              <a:rPr lang="es-ES" dirty="0"/>
              <a:t>(</a:t>
            </a:r>
            <a:r>
              <a:rPr lang="es-ES" dirty="0" err="1"/>
              <a:t>function</a:t>
            </a:r>
            <a:r>
              <a:rPr lang="es-ES" dirty="0"/>
              <a:t>($</a:t>
            </a:r>
            <a:r>
              <a:rPr lang="es-ES" dirty="0" err="1"/>
              <a:t>stateProvider</a:t>
            </a:r>
            <a:r>
              <a:rPr lang="es-ES" dirty="0"/>
              <a:t>, $</a:t>
            </a:r>
            <a:r>
              <a:rPr lang="es-ES" dirty="0" err="1" smtClean="0"/>
              <a:t>urlRouterProvider</a:t>
            </a:r>
            <a:r>
              <a:rPr lang="es-ES" dirty="0" smtClean="0"/>
              <a:t>){</a:t>
            </a:r>
            <a:endParaRPr lang="es-ES" dirty="0"/>
          </a:p>
          <a:p>
            <a:r>
              <a:rPr lang="es-ES" dirty="0"/>
              <a:t>	$</a:t>
            </a:r>
            <a:r>
              <a:rPr lang="es-ES" dirty="0" err="1"/>
              <a:t>stateProvider.state</a:t>
            </a:r>
            <a:r>
              <a:rPr lang="es-ES" dirty="0"/>
              <a:t>('home', {</a:t>
            </a:r>
          </a:p>
          <a:p>
            <a:r>
              <a:rPr lang="es-ES" dirty="0"/>
              <a:t>		</a:t>
            </a:r>
            <a:r>
              <a:rPr lang="es-ES" dirty="0" smtClean="0"/>
              <a:t>url</a:t>
            </a:r>
            <a:r>
              <a:rPr lang="es-ES" dirty="0"/>
              <a:t>:'/',  </a:t>
            </a:r>
          </a:p>
          <a:p>
            <a:r>
              <a:rPr lang="es-ES" dirty="0"/>
              <a:t>		</a:t>
            </a:r>
            <a:r>
              <a:rPr lang="es-ES" dirty="0" err="1" smtClean="0"/>
              <a:t>templateUrl</a:t>
            </a:r>
            <a:r>
              <a:rPr lang="es-ES" dirty="0"/>
              <a:t>: '</a:t>
            </a:r>
            <a:r>
              <a:rPr lang="es-ES" dirty="0" err="1"/>
              <a:t>view</a:t>
            </a:r>
            <a:r>
              <a:rPr lang="es-ES" dirty="0"/>
              <a:t>/view_inicio.html',</a:t>
            </a:r>
          </a:p>
          <a:p>
            <a:r>
              <a:rPr lang="es-ES" dirty="0"/>
              <a:t>		</a:t>
            </a:r>
            <a:r>
              <a:rPr lang="es-ES" dirty="0" err="1" smtClean="0"/>
              <a:t>controller</a:t>
            </a:r>
            <a:r>
              <a:rPr lang="es-ES" dirty="0"/>
              <a:t>: '</a:t>
            </a:r>
            <a:r>
              <a:rPr lang="es-ES" dirty="0" err="1"/>
              <a:t>AppController</a:t>
            </a:r>
            <a:r>
              <a:rPr lang="es-ES" dirty="0" smtClean="0"/>
              <a:t>'</a:t>
            </a:r>
            <a:r>
              <a:rPr lang="es-ES" dirty="0"/>
              <a:t>		})	</a:t>
            </a:r>
          </a:p>
        </p:txBody>
      </p:sp>
      <p:sp>
        <p:nvSpPr>
          <p:cNvPr id="15" name="CuadroTexto 14"/>
          <p:cNvSpPr txBox="1"/>
          <p:nvPr/>
        </p:nvSpPr>
        <p:spPr>
          <a:xfrm>
            <a:off x="803498" y="2416331"/>
            <a:ext cx="6388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Reconstruimos la definición de las rutas que pasan a ser "estados"</a:t>
            </a:r>
            <a:endParaRPr lang="es-ES" dirty="0"/>
          </a:p>
        </p:txBody>
      </p:sp>
      <p:sp>
        <p:nvSpPr>
          <p:cNvPr id="16" name="CuadroTexto 15"/>
          <p:cNvSpPr txBox="1"/>
          <p:nvPr/>
        </p:nvSpPr>
        <p:spPr>
          <a:xfrm>
            <a:off x="934708" y="5025091"/>
            <a:ext cx="59098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Reconstruimos la llamada a las distintas rutas (ahora estados) con la directiva </a:t>
            </a:r>
            <a:r>
              <a:rPr lang="pt-BR" dirty="0"/>
              <a:t>ui-</a:t>
            </a:r>
            <a:r>
              <a:rPr lang="pt-BR" dirty="0" err="1"/>
              <a:t>sref</a:t>
            </a:r>
            <a:endParaRPr lang="es-ES" dirty="0"/>
          </a:p>
        </p:txBody>
      </p:sp>
      <p:sp>
        <p:nvSpPr>
          <p:cNvPr id="17" name="Rectángulo 16"/>
          <p:cNvSpPr/>
          <p:nvPr/>
        </p:nvSpPr>
        <p:spPr>
          <a:xfrm>
            <a:off x="3677566" y="5868092"/>
            <a:ext cx="29518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&lt;a ui-</a:t>
            </a:r>
            <a:r>
              <a:rPr lang="pt-BR" dirty="0" err="1"/>
              <a:t>sref</a:t>
            </a:r>
            <a:r>
              <a:rPr lang="pt-BR" dirty="0"/>
              <a:t>="home"&gt;Inicio&lt;/a&gt;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4015382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s-ES" dirty="0" smtClean="0"/>
              <a:t>Menú: Rutas con UI </a:t>
            </a:r>
            <a:r>
              <a:rPr lang="en-US" dirty="0" smtClean="0"/>
              <a:t>Router</a:t>
            </a:r>
            <a:endParaRPr lang="en-U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2957" y="1531247"/>
            <a:ext cx="5962393" cy="3795505"/>
          </a:xfrm>
          <a:prstGeom prst="rect">
            <a:avLst/>
          </a:prstGeom>
        </p:spPr>
      </p:pic>
      <p:sp>
        <p:nvSpPr>
          <p:cNvPr id="2" name="CuadroTexto 1"/>
          <p:cNvSpPr txBox="1"/>
          <p:nvPr/>
        </p:nvSpPr>
        <p:spPr>
          <a:xfrm>
            <a:off x="927847" y="4477871"/>
            <a:ext cx="26087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Rehacemos el ejemplo utilizando </a:t>
            </a:r>
            <a:r>
              <a:rPr lang="en-US" i="1" dirty="0" smtClean="0"/>
              <a:t>UI Router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40989027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432779" cy="638174"/>
          </a:xfrm>
        </p:spPr>
        <p:txBody>
          <a:bodyPr/>
          <a:lstStyle/>
          <a:p>
            <a:pPr algn="ctr"/>
            <a:r>
              <a:rPr lang="es-ES" noProof="1" smtClean="0"/>
              <a:t>Enrutamiento complejo</a:t>
            </a:r>
            <a:endParaRPr lang="en-US" noProof="1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061429" y="253114"/>
            <a:ext cx="750188" cy="750188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9382" y="1216422"/>
            <a:ext cx="4071001" cy="4775728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373627" y="1603306"/>
            <a:ext cx="3647768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$</a:t>
            </a:r>
            <a:r>
              <a:rPr lang="en-US" dirty="0" err="1"/>
              <a:t>routeProvider</a:t>
            </a:r>
            <a:endParaRPr lang="en-US" dirty="0"/>
          </a:p>
          <a:p>
            <a:pPr lvl="1"/>
            <a:r>
              <a:rPr lang="en-US" dirty="0" smtClean="0"/>
              <a:t>.</a:t>
            </a:r>
            <a:r>
              <a:rPr lang="en-US" dirty="0"/>
              <a:t>when(</a:t>
            </a:r>
          </a:p>
          <a:p>
            <a:pPr lvl="2"/>
            <a:r>
              <a:rPr lang="en-US" dirty="0" smtClean="0"/>
              <a:t>"/</a:t>
            </a:r>
            <a:r>
              <a:rPr lang="en-US" dirty="0"/>
              <a:t>home",</a:t>
            </a:r>
          </a:p>
          <a:p>
            <a:pPr lvl="2"/>
            <a:r>
              <a:rPr lang="en-US" dirty="0" smtClean="0"/>
              <a:t>{</a:t>
            </a:r>
            <a:endParaRPr lang="en-US" dirty="0"/>
          </a:p>
          <a:p>
            <a:pPr lvl="2"/>
            <a:r>
              <a:rPr lang="en-US" dirty="0" smtClean="0"/>
              <a:t>action</a:t>
            </a:r>
            <a:r>
              <a:rPr lang="en-US" dirty="0"/>
              <a:t>: "</a:t>
            </a:r>
            <a:r>
              <a:rPr lang="en-US" dirty="0" err="1"/>
              <a:t>splash.home</a:t>
            </a:r>
            <a:r>
              <a:rPr lang="en-US" dirty="0"/>
              <a:t>"</a:t>
            </a:r>
          </a:p>
          <a:p>
            <a:pPr lvl="2"/>
            <a:r>
              <a:rPr lang="en-US" dirty="0" smtClean="0"/>
              <a:t>}</a:t>
            </a:r>
            <a:endParaRPr lang="en-US" dirty="0"/>
          </a:p>
          <a:p>
            <a:pPr lvl="1"/>
            <a:r>
              <a:rPr lang="en-US" dirty="0" smtClean="0"/>
              <a:t>)</a:t>
            </a:r>
            <a:endParaRPr lang="en-US" dirty="0"/>
          </a:p>
          <a:p>
            <a:pPr lvl="1"/>
            <a:r>
              <a:rPr lang="en-US" dirty="0" smtClean="0"/>
              <a:t>.</a:t>
            </a:r>
            <a:r>
              <a:rPr lang="en-US" dirty="0"/>
              <a:t>when(</a:t>
            </a:r>
          </a:p>
          <a:p>
            <a:pPr lvl="2"/>
            <a:r>
              <a:rPr lang="en-US" dirty="0" smtClean="0"/>
              <a:t>"/</a:t>
            </a:r>
            <a:r>
              <a:rPr lang="en-US" dirty="0"/>
              <a:t>pets",</a:t>
            </a:r>
          </a:p>
          <a:p>
            <a:pPr lvl="2"/>
            <a:r>
              <a:rPr lang="en-US" dirty="0" smtClean="0"/>
              <a:t>{</a:t>
            </a:r>
            <a:endParaRPr lang="en-US" dirty="0"/>
          </a:p>
          <a:p>
            <a:pPr lvl="2"/>
            <a:r>
              <a:rPr lang="en-US" dirty="0" smtClean="0"/>
              <a:t>action</a:t>
            </a:r>
            <a:r>
              <a:rPr lang="en-US" dirty="0"/>
              <a:t>: "</a:t>
            </a:r>
            <a:r>
              <a:rPr lang="en-US" dirty="0" err="1"/>
              <a:t>standard.pets.categories</a:t>
            </a:r>
            <a:r>
              <a:rPr lang="en-US" dirty="0"/>
              <a:t>"</a:t>
            </a:r>
          </a:p>
          <a:p>
            <a:pPr lvl="2"/>
            <a:r>
              <a:rPr lang="en-US" dirty="0" smtClean="0"/>
              <a:t>}</a:t>
            </a:r>
            <a:endParaRPr lang="en-US" dirty="0"/>
          </a:p>
          <a:p>
            <a:pPr lvl="1"/>
            <a:r>
              <a:rPr lang="en-US" dirty="0" smtClean="0"/>
              <a:t>)</a:t>
            </a:r>
            <a:endParaRPr lang="es-ES" dirty="0"/>
          </a:p>
        </p:txBody>
      </p:sp>
      <p:pic>
        <p:nvPicPr>
          <p:cNvPr id="6146" name="Picture 2" descr="http://www.bennadel.com/images/global/ben-nadel-avatar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0569" y="4860541"/>
            <a:ext cx="1426166" cy="1426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adroTexto 5"/>
          <p:cNvSpPr txBox="1"/>
          <p:nvPr/>
        </p:nvSpPr>
        <p:spPr>
          <a:xfrm>
            <a:off x="5791902" y="5992150"/>
            <a:ext cx="114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Ben </a:t>
            </a:r>
            <a:r>
              <a:rPr lang="es-ES" dirty="0" err="1" smtClean="0"/>
              <a:t>Nadel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36756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432779" cy="638174"/>
          </a:xfrm>
        </p:spPr>
        <p:txBody>
          <a:bodyPr/>
          <a:lstStyle/>
          <a:p>
            <a:pPr algn="ctr"/>
            <a:r>
              <a:rPr lang="es-ES" dirty="0" smtClean="0"/>
              <a:t>Guía de estilo</a:t>
            </a:r>
            <a:endParaRPr lang="es-E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9304" y="1578544"/>
            <a:ext cx="5598380" cy="4160019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061429" y="253114"/>
            <a:ext cx="750188" cy="750188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5736345" y="4534449"/>
            <a:ext cx="3075272" cy="6463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s-ES" dirty="0">
                <a:hlinkClick r:id="rId4"/>
              </a:rPr>
              <a:t>https://</a:t>
            </a:r>
            <a:r>
              <a:rPr lang="es-ES" dirty="0" smtClean="0">
                <a:hlinkClick r:id="rId4"/>
              </a:rPr>
              <a:t>github.com/johnpapa/angular-styleguide</a:t>
            </a:r>
            <a:endParaRPr lang="es-ES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856" y="1290005"/>
            <a:ext cx="2006019" cy="2006019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961095" y="3381824"/>
            <a:ext cx="11835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 smtClean="0"/>
              <a:t>John Papa</a:t>
            </a:r>
            <a:endParaRPr lang="es-ES" dirty="0"/>
          </a:p>
        </p:txBody>
      </p:sp>
      <p:cxnSp>
        <p:nvCxnSpPr>
          <p:cNvPr id="9" name="Conector recto de flecha 8"/>
          <p:cNvCxnSpPr>
            <a:stCxn id="7" idx="2"/>
            <a:endCxn id="10" idx="0"/>
          </p:cNvCxnSpPr>
          <p:nvPr/>
        </p:nvCxnSpPr>
        <p:spPr>
          <a:xfrm>
            <a:off x="1552865" y="3751156"/>
            <a:ext cx="2919" cy="7832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uadroTexto 9"/>
          <p:cNvSpPr txBox="1"/>
          <p:nvPr/>
        </p:nvSpPr>
        <p:spPr>
          <a:xfrm>
            <a:off x="703948" y="4534449"/>
            <a:ext cx="17036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/>
              <a:t>Modularización extrema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801944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432779" cy="638174"/>
          </a:xfrm>
        </p:spPr>
        <p:txBody>
          <a:bodyPr/>
          <a:lstStyle/>
          <a:p>
            <a:pPr algn="ctr"/>
            <a:r>
              <a:rPr lang="es-ES" dirty="0" smtClean="0"/>
              <a:t>Elementos inyectables</a:t>
            </a:r>
            <a:endParaRPr lang="es-E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061429" y="253114"/>
            <a:ext cx="750188" cy="750188"/>
          </a:xfrm>
          <a:prstGeom prst="rect">
            <a:avLst/>
          </a:prstGeom>
        </p:spPr>
      </p:pic>
      <p:sp>
        <p:nvSpPr>
          <p:cNvPr id="11" name="Rectángulo 10"/>
          <p:cNvSpPr/>
          <p:nvPr/>
        </p:nvSpPr>
        <p:spPr>
          <a:xfrm>
            <a:off x="3214781" y="2566431"/>
            <a:ext cx="29718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smtClean="0"/>
              <a:t>Constantes (</a:t>
            </a:r>
            <a:r>
              <a:rPr lang="en-US" i="1" dirty="0"/>
              <a:t>constant</a:t>
            </a:r>
            <a:r>
              <a:rPr lang="es-ES" dirty="0" smtClean="0"/>
              <a:t>)</a:t>
            </a: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smtClean="0"/>
              <a:t>Valores (</a:t>
            </a:r>
            <a:r>
              <a:rPr lang="en-US" i="1" dirty="0"/>
              <a:t>value</a:t>
            </a:r>
            <a:r>
              <a:rPr lang="es-ES" dirty="0" smtClean="0"/>
              <a:t>)</a:t>
            </a: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smtClean="0"/>
              <a:t>Servicios (</a:t>
            </a:r>
            <a:r>
              <a:rPr lang="en-US" i="1" dirty="0"/>
              <a:t>service</a:t>
            </a:r>
            <a:r>
              <a:rPr lang="es-ES" dirty="0" smtClean="0"/>
              <a:t>)</a:t>
            </a: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smtClean="0"/>
              <a:t>Factorías (</a:t>
            </a:r>
            <a:r>
              <a:rPr lang="en-US" i="1" dirty="0"/>
              <a:t>factory</a:t>
            </a:r>
            <a:r>
              <a:rPr lang="es-ES" dirty="0" smtClean="0"/>
              <a:t>)</a:t>
            </a: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smtClean="0"/>
              <a:t>Proveedores (</a:t>
            </a:r>
            <a:r>
              <a:rPr lang="en-US" i="1" dirty="0"/>
              <a:t>provider</a:t>
            </a:r>
            <a:r>
              <a:rPr lang="es-ES" dirty="0" smtClean="0"/>
              <a:t>)</a:t>
            </a:r>
            <a:endParaRPr lang="es-ES" dirty="0"/>
          </a:p>
        </p:txBody>
      </p:sp>
      <p:sp>
        <p:nvSpPr>
          <p:cNvPr id="12" name="CuadroTexto 11"/>
          <p:cNvSpPr txBox="1"/>
          <p:nvPr/>
        </p:nvSpPr>
        <p:spPr>
          <a:xfrm>
            <a:off x="1021978" y="1461700"/>
            <a:ext cx="56208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Los servicios son sólo uno de los 5 tipos de elementos que pueden ser inyectados como dependencias 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893835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432779" cy="638174"/>
          </a:xfrm>
        </p:spPr>
        <p:txBody>
          <a:bodyPr/>
          <a:lstStyle/>
          <a:p>
            <a:pPr algn="ctr"/>
            <a:r>
              <a:rPr lang="es-ES" dirty="0" smtClean="0"/>
              <a:t>Creación de un servicio</a:t>
            </a:r>
            <a:endParaRPr lang="es-E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061429" y="253114"/>
            <a:ext cx="750188" cy="750188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1546412" y="1384612"/>
            <a:ext cx="494851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noProof="1" smtClean="0"/>
              <a:t>angular.module</a:t>
            </a:r>
            <a:r>
              <a:rPr lang="es-ES" dirty="0" smtClean="0"/>
              <a:t>() </a:t>
            </a:r>
            <a:r>
              <a:rPr lang="es-ES" dirty="0"/>
              <a:t>proporciona la función </a:t>
            </a:r>
            <a:r>
              <a:rPr lang="en-US" b="1" dirty="0" smtClean="0"/>
              <a:t>service</a:t>
            </a:r>
            <a:r>
              <a:rPr lang="es-ES" b="1" dirty="0" smtClean="0"/>
              <a:t>() </a:t>
            </a:r>
            <a:r>
              <a:rPr lang="es-ES" dirty="0"/>
              <a:t>que permite registrar un </a:t>
            </a:r>
            <a:r>
              <a:rPr lang="es-ES" dirty="0" smtClean="0"/>
              <a:t>servicio</a:t>
            </a:r>
            <a:endParaRPr lang="es-ES" dirty="0"/>
          </a:p>
        </p:txBody>
      </p:sp>
      <p:sp>
        <p:nvSpPr>
          <p:cNvPr id="6" name="CuadroTexto 5"/>
          <p:cNvSpPr txBox="1"/>
          <p:nvPr/>
        </p:nvSpPr>
        <p:spPr>
          <a:xfrm>
            <a:off x="1680162" y="2398965"/>
            <a:ext cx="1331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Argumentos</a:t>
            </a:r>
            <a:endParaRPr lang="es-ES" dirty="0"/>
          </a:p>
        </p:txBody>
      </p:sp>
      <p:sp>
        <p:nvSpPr>
          <p:cNvPr id="7" name="CuadroTexto 6"/>
          <p:cNvSpPr txBox="1"/>
          <p:nvPr/>
        </p:nvSpPr>
        <p:spPr>
          <a:xfrm>
            <a:off x="3723858" y="2260466"/>
            <a:ext cx="45057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smtClean="0"/>
              <a:t>el nombre del servicio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smtClean="0"/>
              <a:t>la </a:t>
            </a:r>
            <a:r>
              <a:rPr lang="es-ES" b="1" dirty="0" smtClean="0"/>
              <a:t>función constructora </a:t>
            </a:r>
            <a:r>
              <a:rPr lang="es-ES" dirty="0" smtClean="0"/>
              <a:t>que lo constituye. </a:t>
            </a:r>
            <a:endParaRPr lang="es-ES" dirty="0"/>
          </a:p>
        </p:txBody>
      </p:sp>
      <p:cxnSp>
        <p:nvCxnSpPr>
          <p:cNvPr id="9" name="Conector recto de flecha 8"/>
          <p:cNvCxnSpPr>
            <a:stCxn id="6" idx="3"/>
            <a:endCxn id="7" idx="1"/>
          </p:cNvCxnSpPr>
          <p:nvPr/>
        </p:nvCxnSpPr>
        <p:spPr>
          <a:xfrm>
            <a:off x="3011488" y="2583631"/>
            <a:ext cx="71237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ángulo 12"/>
          <p:cNvSpPr/>
          <p:nvPr/>
        </p:nvSpPr>
        <p:spPr>
          <a:xfrm>
            <a:off x="1835656" y="4163961"/>
            <a:ext cx="6600867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/>
              <a:t>.</a:t>
            </a:r>
            <a:r>
              <a:rPr lang="es-ES" dirty="0" err="1"/>
              <a:t>service</a:t>
            </a:r>
            <a:r>
              <a:rPr lang="es-ES" dirty="0"/>
              <a:t>('pruebaService1',function(){</a:t>
            </a:r>
          </a:p>
          <a:p>
            <a:r>
              <a:rPr lang="es-ES" dirty="0"/>
              <a:t>	</a:t>
            </a:r>
            <a:r>
              <a:rPr lang="es-ES" dirty="0" err="1"/>
              <a:t>this.saludar</a:t>
            </a:r>
            <a:r>
              <a:rPr lang="es-ES" dirty="0"/>
              <a:t> = </a:t>
            </a:r>
            <a:r>
              <a:rPr lang="es-ES" dirty="0" err="1"/>
              <a:t>function</a:t>
            </a:r>
            <a:r>
              <a:rPr lang="es-ES" dirty="0"/>
              <a:t>(){ // define un método de instancia</a:t>
            </a:r>
          </a:p>
          <a:p>
            <a:r>
              <a:rPr lang="es-ES" dirty="0"/>
              <a:t>		</a:t>
            </a:r>
            <a:r>
              <a:rPr lang="es-ES" dirty="0" err="1"/>
              <a:t>alert</a:t>
            </a:r>
            <a:r>
              <a:rPr lang="es-ES" dirty="0"/>
              <a:t>('Hola!! Prueba de un servicio.');</a:t>
            </a:r>
          </a:p>
          <a:p>
            <a:r>
              <a:rPr lang="es-ES" dirty="0"/>
              <a:t>	}</a:t>
            </a:r>
          </a:p>
          <a:p>
            <a:r>
              <a:rPr lang="es-ES" dirty="0"/>
              <a:t>})</a:t>
            </a:r>
          </a:p>
        </p:txBody>
      </p:sp>
      <p:sp>
        <p:nvSpPr>
          <p:cNvPr id="14" name="Rectángulo 13"/>
          <p:cNvSpPr/>
          <p:nvPr/>
        </p:nvSpPr>
        <p:spPr>
          <a:xfrm>
            <a:off x="4020670" y="3032529"/>
            <a:ext cx="420893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/>
              <a:t>En ella se incluyen las habituales variables o funciones propias de instancia</a:t>
            </a:r>
          </a:p>
        </p:txBody>
      </p:sp>
    </p:spTree>
    <p:extLst>
      <p:ext uri="{BB962C8B-B14F-4D97-AF65-F5344CB8AC3E}">
        <p14:creationId xmlns:p14="http://schemas.microsoft.com/office/powerpoint/2010/main" val="281682953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s-ES" dirty="0" smtClean="0"/>
              <a:t>Servicios: Creación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6554" y="1640540"/>
            <a:ext cx="4421212" cy="2870387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3154" y="2323398"/>
            <a:ext cx="2487767" cy="1023377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2238" y="3973045"/>
            <a:ext cx="2528683" cy="1054098"/>
          </a:xfrm>
          <a:prstGeom prst="rect">
            <a:avLst/>
          </a:prstGeom>
        </p:spPr>
      </p:pic>
      <p:cxnSp>
        <p:nvCxnSpPr>
          <p:cNvPr id="8" name="Conector recto de flecha 7"/>
          <p:cNvCxnSpPr/>
          <p:nvPr/>
        </p:nvCxnSpPr>
        <p:spPr>
          <a:xfrm flipV="1">
            <a:off x="3214781" y="2835086"/>
            <a:ext cx="2477457" cy="5116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de flecha 9"/>
          <p:cNvCxnSpPr/>
          <p:nvPr/>
        </p:nvCxnSpPr>
        <p:spPr>
          <a:xfrm>
            <a:off x="4800600" y="3778623"/>
            <a:ext cx="891638" cy="7214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uadroTexto 10"/>
          <p:cNvSpPr txBox="1"/>
          <p:nvPr/>
        </p:nvSpPr>
        <p:spPr>
          <a:xfrm>
            <a:off x="2339789" y="5494614"/>
            <a:ext cx="3884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Ejemplos de dos servicios muy sencillos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749641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432779" cy="638174"/>
          </a:xfrm>
        </p:spPr>
        <p:txBody>
          <a:bodyPr/>
          <a:lstStyle/>
          <a:p>
            <a:pPr algn="ctr"/>
            <a:r>
              <a:rPr lang="es-ES" dirty="0" smtClean="0"/>
              <a:t>Creación de una factoría</a:t>
            </a:r>
            <a:endParaRPr lang="es-E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061429" y="253114"/>
            <a:ext cx="750188" cy="750188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1546412" y="1384612"/>
            <a:ext cx="494851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noProof="1" smtClean="0"/>
              <a:t>angular.module</a:t>
            </a:r>
            <a:r>
              <a:rPr lang="es-ES" dirty="0" smtClean="0"/>
              <a:t>() </a:t>
            </a:r>
            <a:r>
              <a:rPr lang="es-ES" dirty="0"/>
              <a:t>proporciona la función </a:t>
            </a:r>
            <a:r>
              <a:rPr lang="en-US" b="1" dirty="0" smtClean="0"/>
              <a:t>factory</a:t>
            </a:r>
            <a:r>
              <a:rPr lang="es-ES" b="1" dirty="0" smtClean="0"/>
              <a:t>() </a:t>
            </a:r>
            <a:r>
              <a:rPr lang="es-ES" dirty="0"/>
              <a:t>que permite registrar </a:t>
            </a:r>
            <a:r>
              <a:rPr lang="es-ES" dirty="0" smtClean="0"/>
              <a:t>una factoría</a:t>
            </a:r>
            <a:endParaRPr lang="es-ES" dirty="0"/>
          </a:p>
        </p:txBody>
      </p:sp>
      <p:sp>
        <p:nvSpPr>
          <p:cNvPr id="6" name="CuadroTexto 5"/>
          <p:cNvSpPr txBox="1"/>
          <p:nvPr/>
        </p:nvSpPr>
        <p:spPr>
          <a:xfrm>
            <a:off x="1721224" y="2412254"/>
            <a:ext cx="1331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Argumentos</a:t>
            </a:r>
            <a:endParaRPr lang="es-ES" dirty="0"/>
          </a:p>
        </p:txBody>
      </p:sp>
      <p:sp>
        <p:nvSpPr>
          <p:cNvPr id="7" name="CuadroTexto 6"/>
          <p:cNvSpPr txBox="1"/>
          <p:nvPr/>
        </p:nvSpPr>
        <p:spPr>
          <a:xfrm>
            <a:off x="3723858" y="2260466"/>
            <a:ext cx="45057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smtClean="0"/>
              <a:t>el nombre de la </a:t>
            </a:r>
            <a:r>
              <a:rPr lang="es-ES" dirty="0"/>
              <a:t>factoría</a:t>
            </a:r>
            <a:endParaRPr lang="es-E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smtClean="0"/>
              <a:t>la función que se ejecutara.</a:t>
            </a:r>
          </a:p>
        </p:txBody>
      </p:sp>
      <p:cxnSp>
        <p:nvCxnSpPr>
          <p:cNvPr id="9" name="Conector recto de flecha 8"/>
          <p:cNvCxnSpPr>
            <a:stCxn id="6" idx="3"/>
            <a:endCxn id="7" idx="1"/>
          </p:cNvCxnSpPr>
          <p:nvPr/>
        </p:nvCxnSpPr>
        <p:spPr>
          <a:xfrm flipV="1">
            <a:off x="3052550" y="2583632"/>
            <a:ext cx="671308" cy="132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ángulo 3"/>
          <p:cNvSpPr/>
          <p:nvPr/>
        </p:nvSpPr>
        <p:spPr>
          <a:xfrm>
            <a:off x="4020670" y="2951654"/>
            <a:ext cx="458544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/>
              <a:t>el </a:t>
            </a:r>
            <a:r>
              <a:rPr lang="es-ES" dirty="0" smtClean="0"/>
              <a:t>retorno puede ser una función o un objeto, proporcionando así un conjunto de funciones</a:t>
            </a:r>
            <a:endParaRPr lang="es-ES" dirty="0"/>
          </a:p>
        </p:txBody>
      </p:sp>
      <p:sp>
        <p:nvSpPr>
          <p:cNvPr id="10" name="Rectángulo 9"/>
          <p:cNvSpPr/>
          <p:nvPr/>
        </p:nvSpPr>
        <p:spPr>
          <a:xfrm>
            <a:off x="2129853" y="3979295"/>
            <a:ext cx="579046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/>
              <a:t>.</a:t>
            </a:r>
            <a:r>
              <a:rPr lang="es-ES" dirty="0" err="1"/>
              <a:t>factory</a:t>
            </a:r>
            <a:r>
              <a:rPr lang="es-ES" dirty="0"/>
              <a:t>('</a:t>
            </a:r>
            <a:r>
              <a:rPr lang="es-ES" dirty="0" err="1"/>
              <a:t>pruebaFactory</a:t>
            </a:r>
            <a:r>
              <a:rPr lang="es-ES" dirty="0"/>
              <a:t>',</a:t>
            </a:r>
            <a:r>
              <a:rPr lang="es-ES" dirty="0" err="1"/>
              <a:t>function</a:t>
            </a:r>
            <a:r>
              <a:rPr lang="es-ES" dirty="0"/>
              <a:t>(){</a:t>
            </a:r>
          </a:p>
          <a:p>
            <a:pPr lvl="1"/>
            <a:r>
              <a:rPr lang="es-ES" dirty="0" err="1" smtClean="0"/>
              <a:t>return</a:t>
            </a:r>
            <a:r>
              <a:rPr lang="es-ES" dirty="0" smtClean="0"/>
              <a:t> </a:t>
            </a:r>
            <a:r>
              <a:rPr lang="es-ES" dirty="0"/>
              <a:t>{</a:t>
            </a:r>
          </a:p>
          <a:p>
            <a:r>
              <a:rPr lang="es-ES" dirty="0"/>
              <a:t>	mensaje : </a:t>
            </a:r>
            <a:r>
              <a:rPr lang="es-ES" dirty="0" err="1"/>
              <a:t>function</a:t>
            </a:r>
            <a:r>
              <a:rPr lang="es-ES" dirty="0"/>
              <a:t>(){ </a:t>
            </a:r>
          </a:p>
          <a:p>
            <a:r>
              <a:rPr lang="es-ES" dirty="0"/>
              <a:t>		</a:t>
            </a:r>
            <a:r>
              <a:rPr lang="es-ES" dirty="0" err="1"/>
              <a:t>alert</a:t>
            </a:r>
            <a:r>
              <a:rPr lang="es-ES" dirty="0"/>
              <a:t>('Hola!! Prueba de una factoría</a:t>
            </a:r>
            <a:r>
              <a:rPr lang="es-ES" dirty="0" smtClean="0"/>
              <a:t>.');},</a:t>
            </a:r>
          </a:p>
          <a:p>
            <a:r>
              <a:rPr lang="es-ES" dirty="0"/>
              <a:t>	saludar : </a:t>
            </a:r>
            <a:r>
              <a:rPr lang="es-ES" dirty="0" err="1"/>
              <a:t>function</a:t>
            </a:r>
            <a:r>
              <a:rPr lang="es-ES" dirty="0"/>
              <a:t>(</a:t>
            </a:r>
            <a:r>
              <a:rPr lang="es-ES" dirty="0" err="1"/>
              <a:t>name</a:t>
            </a:r>
            <a:r>
              <a:rPr lang="es-ES" dirty="0"/>
              <a:t>){</a:t>
            </a:r>
          </a:p>
          <a:p>
            <a:r>
              <a:rPr lang="es-ES" dirty="0"/>
              <a:t>		</a:t>
            </a:r>
            <a:r>
              <a:rPr lang="es-ES" dirty="0" err="1"/>
              <a:t>alert</a:t>
            </a:r>
            <a:r>
              <a:rPr lang="es-ES" dirty="0"/>
              <a:t>('Hola ' + </a:t>
            </a:r>
            <a:r>
              <a:rPr lang="es-ES" dirty="0" err="1"/>
              <a:t>name</a:t>
            </a:r>
            <a:r>
              <a:rPr lang="es-ES" dirty="0" smtClean="0"/>
              <a:t>);}</a:t>
            </a:r>
            <a:endParaRPr lang="es-ES" dirty="0"/>
          </a:p>
          <a:p>
            <a:pPr lvl="1"/>
            <a:r>
              <a:rPr lang="es-ES" dirty="0" smtClean="0"/>
              <a:t>}</a:t>
            </a:r>
            <a:endParaRPr lang="es-ES" dirty="0"/>
          </a:p>
          <a:p>
            <a:r>
              <a:rPr lang="es-ES" dirty="0"/>
              <a:t>})</a:t>
            </a:r>
          </a:p>
        </p:txBody>
      </p:sp>
    </p:spTree>
    <p:extLst>
      <p:ext uri="{BB962C8B-B14F-4D97-AF65-F5344CB8AC3E}">
        <p14:creationId xmlns:p14="http://schemas.microsoft.com/office/powerpoint/2010/main" val="424641282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s-ES" dirty="0" smtClean="0"/>
              <a:t>Factorías: Creación</a:t>
            </a:r>
            <a:endParaRPr lang="es-ES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6059" y="1723768"/>
            <a:ext cx="4148995" cy="2776538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9314" y="1962874"/>
            <a:ext cx="2784510" cy="1149163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9314" y="3621703"/>
            <a:ext cx="2784510" cy="1130221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1976717" y="5220773"/>
            <a:ext cx="5962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Ejemplo de una sencilla factoría, con dos funciones diferentes</a:t>
            </a:r>
            <a:endParaRPr lang="es-ES" dirty="0"/>
          </a:p>
        </p:txBody>
      </p:sp>
      <p:cxnSp>
        <p:nvCxnSpPr>
          <p:cNvPr id="8" name="Conector recto de flecha 7"/>
          <p:cNvCxnSpPr>
            <a:endCxn id="4" idx="1"/>
          </p:cNvCxnSpPr>
          <p:nvPr/>
        </p:nvCxnSpPr>
        <p:spPr>
          <a:xfrm flipV="1">
            <a:off x="2770094" y="2537456"/>
            <a:ext cx="2649220" cy="9448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de flecha 9"/>
          <p:cNvCxnSpPr/>
          <p:nvPr/>
        </p:nvCxnSpPr>
        <p:spPr>
          <a:xfrm>
            <a:off x="3886200" y="3733915"/>
            <a:ext cx="1533114" cy="4791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205853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432779" cy="638174"/>
          </a:xfrm>
        </p:spPr>
        <p:txBody>
          <a:bodyPr/>
          <a:lstStyle/>
          <a:p>
            <a:pPr algn="ctr"/>
            <a:r>
              <a:rPr lang="es-ES" dirty="0" smtClean="0"/>
              <a:t>Creación de un proveedor</a:t>
            </a:r>
            <a:endParaRPr lang="es-E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061429" y="253114"/>
            <a:ext cx="750188" cy="750188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1546412" y="1384612"/>
            <a:ext cx="494851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noProof="1" smtClean="0"/>
              <a:t>angular.module</a:t>
            </a:r>
            <a:r>
              <a:rPr lang="es-ES" dirty="0" smtClean="0"/>
              <a:t>() </a:t>
            </a:r>
            <a:r>
              <a:rPr lang="es-ES" dirty="0"/>
              <a:t>proporciona la función </a:t>
            </a:r>
            <a:r>
              <a:rPr lang="en-US" b="1" dirty="0" smtClean="0"/>
              <a:t>provider</a:t>
            </a:r>
            <a:r>
              <a:rPr lang="es-ES" b="1" dirty="0" smtClean="0"/>
              <a:t>() </a:t>
            </a:r>
            <a:r>
              <a:rPr lang="es-ES" dirty="0"/>
              <a:t>que permite registrar </a:t>
            </a:r>
            <a:r>
              <a:rPr lang="es-ES" dirty="0" smtClean="0"/>
              <a:t>un proveedor</a:t>
            </a:r>
            <a:endParaRPr lang="es-ES" dirty="0"/>
          </a:p>
        </p:txBody>
      </p:sp>
      <p:sp>
        <p:nvSpPr>
          <p:cNvPr id="6" name="CuadroTexto 5"/>
          <p:cNvSpPr txBox="1"/>
          <p:nvPr/>
        </p:nvSpPr>
        <p:spPr>
          <a:xfrm>
            <a:off x="1628028" y="2537363"/>
            <a:ext cx="1331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Argumentos</a:t>
            </a:r>
            <a:endParaRPr lang="es-ES" dirty="0"/>
          </a:p>
        </p:txBody>
      </p:sp>
      <p:sp>
        <p:nvSpPr>
          <p:cNvPr id="7" name="CuadroTexto 6"/>
          <p:cNvSpPr txBox="1"/>
          <p:nvPr/>
        </p:nvSpPr>
        <p:spPr>
          <a:xfrm>
            <a:off x="3723858" y="2260466"/>
            <a:ext cx="45057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smtClean="0"/>
              <a:t>el nombre del proveedor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smtClean="0"/>
              <a:t>una función con un formato predefinido, </a:t>
            </a:r>
            <a:r>
              <a:rPr lang="es-ES" dirty="0"/>
              <a:t>que incluye </a:t>
            </a:r>
            <a:r>
              <a:rPr lang="es-ES" dirty="0" err="1"/>
              <a:t>this</a:t>
            </a:r>
            <a:r>
              <a:rPr lang="es-ES" dirty="0"/>
              <a:t>.$</a:t>
            </a:r>
            <a:r>
              <a:rPr lang="es-ES" dirty="0" err="1"/>
              <a:t>get</a:t>
            </a:r>
            <a:endParaRPr lang="es-ES" dirty="0"/>
          </a:p>
        </p:txBody>
      </p:sp>
      <p:cxnSp>
        <p:nvCxnSpPr>
          <p:cNvPr id="9" name="Conector recto de flecha 8"/>
          <p:cNvCxnSpPr>
            <a:stCxn id="6" idx="3"/>
            <a:endCxn id="7" idx="1"/>
          </p:cNvCxnSpPr>
          <p:nvPr/>
        </p:nvCxnSpPr>
        <p:spPr>
          <a:xfrm>
            <a:off x="2959354" y="2722029"/>
            <a:ext cx="764504" cy="1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ángulo 7"/>
          <p:cNvSpPr/>
          <p:nvPr/>
        </p:nvSpPr>
        <p:spPr>
          <a:xfrm>
            <a:off x="812177" y="3376428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" dirty="0" smtClean="0"/>
              <a:t>Es </a:t>
            </a:r>
            <a:r>
              <a:rPr lang="es-ES" dirty="0"/>
              <a:t>como un </a:t>
            </a:r>
            <a:r>
              <a:rPr lang="en-US" dirty="0" smtClean="0"/>
              <a:t>factory</a:t>
            </a:r>
            <a:r>
              <a:rPr lang="es-ES" dirty="0" smtClean="0"/>
              <a:t> </a:t>
            </a:r>
            <a:r>
              <a:rPr lang="es-ES" dirty="0"/>
              <a:t>pero permite que se configure antes de crear el valor del servicio.</a:t>
            </a:r>
          </a:p>
        </p:txBody>
      </p:sp>
      <p:sp>
        <p:nvSpPr>
          <p:cNvPr id="10" name="Rectángulo 9"/>
          <p:cNvSpPr/>
          <p:nvPr/>
        </p:nvSpPr>
        <p:spPr>
          <a:xfrm>
            <a:off x="2525035" y="4529281"/>
            <a:ext cx="591148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smtClean="0"/>
              <a:t>El </a:t>
            </a:r>
            <a:r>
              <a:rPr lang="en-US" i="1" dirty="0" smtClean="0"/>
              <a:t>provider</a:t>
            </a:r>
            <a:r>
              <a:rPr lang="es-ES" dirty="0" smtClean="0"/>
              <a:t> </a:t>
            </a:r>
            <a:r>
              <a:rPr lang="es-ES" dirty="0"/>
              <a:t>que es una clase JavaScript de la que se crea un único objeto , el cual </a:t>
            </a:r>
            <a:r>
              <a:rPr lang="es-ES" dirty="0" smtClean="0"/>
              <a:t>puede ser configurado en </a:t>
            </a:r>
            <a:r>
              <a:rPr lang="es-ES" dirty="0"/>
              <a:t>un bloque </a:t>
            </a:r>
            <a:r>
              <a:rPr lang="en-US" i="1" noProof="1" smtClean="0"/>
              <a:t>config</a:t>
            </a:r>
            <a:r>
              <a:rPr lang="es-ES" dirty="0" smtClean="0"/>
              <a:t> </a:t>
            </a:r>
            <a:r>
              <a:rPr lang="es-ES" dirty="0"/>
              <a:t>antes de que se llame al </a:t>
            </a:r>
            <a:r>
              <a:rPr lang="en-US" i="1" dirty="0" smtClean="0"/>
              <a:t>factory-provider</a:t>
            </a:r>
            <a:r>
              <a:rPr lang="es-ES" dirty="0" smtClean="0"/>
              <a:t>.</a:t>
            </a: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El </a:t>
            </a:r>
            <a:r>
              <a:rPr lang="en-US" i="1" dirty="0" smtClean="0"/>
              <a:t>factory-provider,</a:t>
            </a:r>
            <a:r>
              <a:rPr lang="es-ES" dirty="0" smtClean="0"/>
              <a:t> </a:t>
            </a:r>
            <a:r>
              <a:rPr lang="es-ES" dirty="0"/>
              <a:t>el cual crea el valor del servicio. Es prácticamente como la función </a:t>
            </a:r>
            <a:r>
              <a:rPr lang="en-US" i="1" dirty="0" smtClean="0"/>
              <a:t>factory.</a:t>
            </a:r>
            <a:endParaRPr lang="en-US" i="1" dirty="0"/>
          </a:p>
        </p:txBody>
      </p:sp>
      <p:sp>
        <p:nvSpPr>
          <p:cNvPr id="11" name="Rectángulo 10"/>
          <p:cNvSpPr/>
          <p:nvPr/>
        </p:nvSpPr>
        <p:spPr>
          <a:xfrm>
            <a:off x="813111" y="4898613"/>
            <a:ext cx="10093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/>
              <a:t>2 partes:</a:t>
            </a:r>
          </a:p>
        </p:txBody>
      </p:sp>
    </p:spTree>
    <p:extLst>
      <p:ext uri="{BB962C8B-B14F-4D97-AF65-F5344CB8AC3E}">
        <p14:creationId xmlns:p14="http://schemas.microsoft.com/office/powerpoint/2010/main" val="1630234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432779" cy="638174"/>
          </a:xfrm>
        </p:spPr>
        <p:txBody>
          <a:bodyPr/>
          <a:lstStyle/>
          <a:p>
            <a:pPr algn="ctr"/>
            <a:r>
              <a:rPr lang="es-ES" dirty="0" smtClean="0"/>
              <a:t>Creación de un proveedor</a:t>
            </a:r>
            <a:endParaRPr lang="es-E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061429" y="253114"/>
            <a:ext cx="750188" cy="750188"/>
          </a:xfrm>
          <a:prstGeom prst="rect">
            <a:avLst/>
          </a:prstGeom>
        </p:spPr>
      </p:pic>
      <p:sp>
        <p:nvSpPr>
          <p:cNvPr id="4" name="Rectángulo 3"/>
          <p:cNvSpPr/>
          <p:nvPr/>
        </p:nvSpPr>
        <p:spPr>
          <a:xfrm>
            <a:off x="1220321" y="1473457"/>
            <a:ext cx="418539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noProof="1" smtClean="0"/>
              <a:t>.provider('saludar',function(){</a:t>
            </a:r>
          </a:p>
          <a:p>
            <a:r>
              <a:rPr lang="es-ES" noProof="1" smtClean="0"/>
              <a:t>	this….;</a:t>
            </a:r>
          </a:p>
          <a:p>
            <a:r>
              <a:rPr lang="es-ES" noProof="1" smtClean="0"/>
              <a:t>	this.$get = function () {</a:t>
            </a:r>
          </a:p>
          <a:p>
            <a:r>
              <a:rPr lang="es-ES" noProof="1" smtClean="0"/>
              <a:t>		return function(…){…}</a:t>
            </a:r>
          </a:p>
          <a:p>
            <a:r>
              <a:rPr lang="es-ES" noProof="1" smtClean="0"/>
              <a:t>	};</a:t>
            </a:r>
          </a:p>
          <a:p>
            <a:r>
              <a:rPr lang="es-ES" noProof="1" smtClean="0"/>
              <a:t>})</a:t>
            </a:r>
            <a:endParaRPr lang="es-ES" noProof="1"/>
          </a:p>
        </p:txBody>
      </p:sp>
      <p:sp>
        <p:nvSpPr>
          <p:cNvPr id="12" name="CuadroTexto 11"/>
          <p:cNvSpPr txBox="1"/>
          <p:nvPr/>
        </p:nvSpPr>
        <p:spPr>
          <a:xfrm>
            <a:off x="6177417" y="1888955"/>
            <a:ext cx="22591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La función retornada será la que se inyecte al utilizar el </a:t>
            </a:r>
            <a:r>
              <a:rPr lang="en-US" i="1" dirty="0" smtClean="0"/>
              <a:t>provider</a:t>
            </a:r>
            <a:endParaRPr lang="en-US" i="1" dirty="0"/>
          </a:p>
        </p:txBody>
      </p:sp>
      <p:sp>
        <p:nvSpPr>
          <p:cNvPr id="13" name="Rectángulo 12"/>
          <p:cNvSpPr/>
          <p:nvPr/>
        </p:nvSpPr>
        <p:spPr>
          <a:xfrm>
            <a:off x="1220321" y="3651771"/>
            <a:ext cx="671344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noProof="1" smtClean="0"/>
              <a:t>.config(function(saludarProvider) {</a:t>
            </a:r>
          </a:p>
          <a:p>
            <a:pPr lvl="1"/>
            <a:r>
              <a:rPr lang="es-ES" noProof="1" smtClean="0"/>
              <a:t>saludarProvider.&gt;funciones definidas para la configuración&gt;; </a:t>
            </a:r>
          </a:p>
          <a:p>
            <a:r>
              <a:rPr lang="es-ES" noProof="1" smtClean="0"/>
              <a:t>})</a:t>
            </a:r>
            <a:endParaRPr lang="es-ES" noProof="1"/>
          </a:p>
        </p:txBody>
      </p:sp>
      <p:sp>
        <p:nvSpPr>
          <p:cNvPr id="14" name="Rectángulo 13"/>
          <p:cNvSpPr/>
          <p:nvPr/>
        </p:nvSpPr>
        <p:spPr>
          <a:xfrm>
            <a:off x="1301003" y="5091421"/>
            <a:ext cx="479051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/>
              <a:t>.</a:t>
            </a:r>
            <a:r>
              <a:rPr lang="es-ES" dirty="0" err="1"/>
              <a:t>controller</a:t>
            </a:r>
            <a:r>
              <a:rPr lang="es-ES" dirty="0"/>
              <a:t>('</a:t>
            </a:r>
            <a:r>
              <a:rPr lang="es-ES" dirty="0" err="1"/>
              <a:t>AppController</a:t>
            </a:r>
            <a:r>
              <a:rPr lang="es-ES" dirty="0"/>
              <a:t>', ['$</a:t>
            </a:r>
            <a:r>
              <a:rPr lang="es-ES" dirty="0" err="1"/>
              <a:t>scope</a:t>
            </a:r>
            <a:r>
              <a:rPr lang="es-ES" dirty="0"/>
              <a:t>','saludar</a:t>
            </a:r>
            <a:r>
              <a:rPr lang="es-ES" dirty="0" smtClean="0"/>
              <a:t>',</a:t>
            </a:r>
          </a:p>
          <a:p>
            <a:pPr lvl="3"/>
            <a:r>
              <a:rPr lang="es-ES" dirty="0" err="1" smtClean="0"/>
              <a:t>function</a:t>
            </a:r>
            <a:r>
              <a:rPr lang="es-ES" dirty="0"/>
              <a:t>($</a:t>
            </a:r>
            <a:r>
              <a:rPr lang="es-ES" dirty="0" err="1"/>
              <a:t>scope</a:t>
            </a:r>
            <a:r>
              <a:rPr lang="es-ES" dirty="0"/>
              <a:t>, saludar</a:t>
            </a:r>
            <a:r>
              <a:rPr lang="es-ES" dirty="0" smtClean="0"/>
              <a:t>){}</a:t>
            </a:r>
            <a:endParaRPr lang="es-ES" dirty="0"/>
          </a:p>
        </p:txBody>
      </p:sp>
      <p:cxnSp>
        <p:nvCxnSpPr>
          <p:cNvPr id="16" name="Conector angular 15"/>
          <p:cNvCxnSpPr>
            <a:stCxn id="12" idx="3"/>
            <a:endCxn id="14" idx="3"/>
          </p:cNvCxnSpPr>
          <p:nvPr/>
        </p:nvCxnSpPr>
        <p:spPr>
          <a:xfrm flipH="1">
            <a:off x="6091517" y="2350620"/>
            <a:ext cx="2345006" cy="3063967"/>
          </a:xfrm>
          <a:prstGeom prst="bentConnector3">
            <a:avLst>
              <a:gd name="adj1" fmla="val -974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58403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s-ES" dirty="0" smtClean="0"/>
              <a:t>Proveedores: Creación</a:t>
            </a:r>
            <a:endParaRPr lang="es-ES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2660" y="1518118"/>
            <a:ext cx="4692612" cy="2892518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1694330" y="5190565"/>
            <a:ext cx="50829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Ejemplo de un proveedor, que primero se configura, para cambiar el saludo, y luego se utiliza</a:t>
            </a:r>
            <a:endParaRPr lang="es-E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2646" y="2772934"/>
            <a:ext cx="3196028" cy="1312131"/>
          </a:xfrm>
          <a:prstGeom prst="rect">
            <a:avLst/>
          </a:prstGeom>
        </p:spPr>
      </p:pic>
      <p:cxnSp>
        <p:nvCxnSpPr>
          <p:cNvPr id="7" name="Conector recto de flecha 6"/>
          <p:cNvCxnSpPr/>
          <p:nvPr/>
        </p:nvCxnSpPr>
        <p:spPr>
          <a:xfrm flipV="1">
            <a:off x="3227294" y="3429000"/>
            <a:ext cx="1801906" cy="1613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791925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669593" y="365128"/>
            <a:ext cx="7000449" cy="638174"/>
          </a:xfrm>
        </p:spPr>
        <p:txBody>
          <a:bodyPr/>
          <a:lstStyle/>
          <a:p>
            <a:pPr algn="ctr"/>
            <a:r>
              <a:rPr lang="es-ES" dirty="0" smtClean="0"/>
              <a:t>Angular Local-Storage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061429" y="253114"/>
            <a:ext cx="750188" cy="750188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6033" y="2579425"/>
            <a:ext cx="5789017" cy="3724879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1173707" y="1487606"/>
            <a:ext cx="23474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Utilizamos un módulo externo de AngularJS</a:t>
            </a:r>
            <a:endParaRPr lang="es-ES" dirty="0"/>
          </a:p>
        </p:txBody>
      </p:sp>
      <p:sp>
        <p:nvSpPr>
          <p:cNvPr id="7" name="CuadroTexto 6"/>
          <p:cNvSpPr txBox="1"/>
          <p:nvPr/>
        </p:nvSpPr>
        <p:spPr>
          <a:xfrm>
            <a:off x="4411750" y="1468198"/>
            <a:ext cx="36496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Acceso al </a:t>
            </a:r>
            <a:r>
              <a:rPr lang="es-ES" dirty="0" err="1" smtClean="0"/>
              <a:t>LocalStorage</a:t>
            </a:r>
            <a:r>
              <a:rPr lang="es-ES" dirty="0" smtClean="0"/>
              <a:t> incorporado en las nuevas APIs de HTML5</a:t>
            </a:r>
            <a:endParaRPr lang="es-ES" dirty="0"/>
          </a:p>
        </p:txBody>
      </p:sp>
      <p:cxnSp>
        <p:nvCxnSpPr>
          <p:cNvPr id="9" name="Conector recto de flecha 8"/>
          <p:cNvCxnSpPr>
            <a:stCxn id="6" idx="3"/>
            <a:endCxn id="7" idx="1"/>
          </p:cNvCxnSpPr>
          <p:nvPr/>
        </p:nvCxnSpPr>
        <p:spPr>
          <a:xfrm flipV="1">
            <a:off x="3521122" y="1791364"/>
            <a:ext cx="890628" cy="194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ángulo 10"/>
          <p:cNvSpPr/>
          <p:nvPr/>
        </p:nvSpPr>
        <p:spPr>
          <a:xfrm>
            <a:off x="1173707" y="5030168"/>
            <a:ext cx="5117484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s-ES" dirty="0">
                <a:hlinkClick r:id="rId4"/>
              </a:rPr>
              <a:t>https://</a:t>
            </a:r>
            <a:r>
              <a:rPr lang="es-ES" dirty="0" smtClean="0">
                <a:hlinkClick r:id="rId4"/>
              </a:rPr>
              <a:t>github.com/grevory/angular-local-storage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2941180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669593" y="365128"/>
            <a:ext cx="7000449" cy="638174"/>
          </a:xfrm>
        </p:spPr>
        <p:txBody>
          <a:bodyPr/>
          <a:lstStyle/>
          <a:p>
            <a:pPr algn="ctr"/>
            <a:r>
              <a:rPr lang="es-ES" dirty="0" err="1" smtClean="0"/>
              <a:t>Módolo</a:t>
            </a:r>
            <a:r>
              <a:rPr lang="es-ES" dirty="0" smtClean="0"/>
              <a:t> Local-Storage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061429" y="253114"/>
            <a:ext cx="750188" cy="750188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1019184" y="1184353"/>
            <a:ext cx="5431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Instalación del módulo externo de AngularJS</a:t>
            </a:r>
            <a:endParaRPr lang="es-ES" dirty="0"/>
          </a:p>
        </p:txBody>
      </p:sp>
      <p:sp>
        <p:nvSpPr>
          <p:cNvPr id="2" name="Rectángulo 1"/>
          <p:cNvSpPr/>
          <p:nvPr/>
        </p:nvSpPr>
        <p:spPr>
          <a:xfrm>
            <a:off x="1721846" y="1821439"/>
            <a:ext cx="4026487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s-ES" dirty="0" err="1"/>
              <a:t>bower</a:t>
            </a:r>
            <a:r>
              <a:rPr lang="es-ES" dirty="0"/>
              <a:t> </a:t>
            </a:r>
            <a:r>
              <a:rPr lang="es-ES" dirty="0" err="1"/>
              <a:t>install</a:t>
            </a:r>
            <a:r>
              <a:rPr lang="es-ES" dirty="0"/>
              <a:t> --</a:t>
            </a:r>
            <a:r>
              <a:rPr lang="es-ES" dirty="0" err="1"/>
              <a:t>save</a:t>
            </a:r>
            <a:r>
              <a:rPr lang="es-ES" dirty="0"/>
              <a:t> angular-local-</a:t>
            </a:r>
            <a:r>
              <a:rPr lang="es-ES" dirty="0" err="1"/>
              <a:t>storage</a:t>
            </a:r>
            <a:endParaRPr lang="es-ES" dirty="0"/>
          </a:p>
        </p:txBody>
      </p:sp>
      <p:sp>
        <p:nvSpPr>
          <p:cNvPr id="8" name="Rectángulo 7"/>
          <p:cNvSpPr/>
          <p:nvPr/>
        </p:nvSpPr>
        <p:spPr>
          <a:xfrm>
            <a:off x="864663" y="3927763"/>
            <a:ext cx="704224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/>
              <a:t>Añadimos el módulo en la lista de los inyectados en la </a:t>
            </a:r>
            <a:r>
              <a:rPr lang="es-ES" dirty="0" smtClean="0"/>
              <a:t>aplicación, utilizando el método module() del objeto angular, normalmente en app.js</a:t>
            </a:r>
            <a:endParaRPr lang="es-ES" dirty="0"/>
          </a:p>
        </p:txBody>
      </p:sp>
      <p:sp>
        <p:nvSpPr>
          <p:cNvPr id="10" name="CuadroTexto 9"/>
          <p:cNvSpPr txBox="1"/>
          <p:nvPr/>
        </p:nvSpPr>
        <p:spPr>
          <a:xfrm>
            <a:off x="1019184" y="2458525"/>
            <a:ext cx="7574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Desde index.html accedemos al fichero </a:t>
            </a:r>
            <a:r>
              <a:rPr lang="es-ES" dirty="0" err="1" smtClean="0"/>
              <a:t>js</a:t>
            </a:r>
            <a:r>
              <a:rPr lang="es-ES" dirty="0" smtClean="0"/>
              <a:t> correspondiente al módulo instalado</a:t>
            </a:r>
            <a:endParaRPr lang="es-ES" dirty="0"/>
          </a:p>
        </p:txBody>
      </p:sp>
      <p:sp>
        <p:nvSpPr>
          <p:cNvPr id="12" name="Rectángulo 11"/>
          <p:cNvSpPr/>
          <p:nvPr/>
        </p:nvSpPr>
        <p:spPr>
          <a:xfrm>
            <a:off x="1210254" y="2964627"/>
            <a:ext cx="7219665" cy="646331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s-ES" dirty="0"/>
              <a:t> &lt;script </a:t>
            </a:r>
            <a:r>
              <a:rPr lang="es-ES" dirty="0" err="1"/>
              <a:t>src</a:t>
            </a:r>
            <a:r>
              <a:rPr lang="es-ES" dirty="0"/>
              <a:t>="../</a:t>
            </a:r>
            <a:r>
              <a:rPr lang="es-ES" dirty="0" err="1"/>
              <a:t>lib</a:t>
            </a:r>
            <a:r>
              <a:rPr lang="es-ES" dirty="0"/>
              <a:t>/angular-local-</a:t>
            </a:r>
            <a:r>
              <a:rPr lang="es-ES" dirty="0" err="1"/>
              <a:t>storage</a:t>
            </a:r>
            <a:r>
              <a:rPr lang="es-ES" dirty="0"/>
              <a:t>/</a:t>
            </a:r>
            <a:r>
              <a:rPr lang="es-ES" dirty="0" err="1"/>
              <a:t>dist</a:t>
            </a:r>
            <a:r>
              <a:rPr lang="es-ES" dirty="0"/>
              <a:t>/angular-local-storage.min.js</a:t>
            </a:r>
            <a:r>
              <a:rPr lang="es-ES" dirty="0" smtClean="0"/>
              <a:t>"&gt;</a:t>
            </a:r>
            <a:br>
              <a:rPr lang="es-ES" dirty="0" smtClean="0"/>
            </a:br>
            <a:r>
              <a:rPr lang="es-ES" dirty="0" smtClean="0"/>
              <a:t>&lt;/</a:t>
            </a:r>
            <a:r>
              <a:rPr lang="es-ES" dirty="0"/>
              <a:t>script&gt;</a:t>
            </a:r>
          </a:p>
        </p:txBody>
      </p:sp>
      <p:sp>
        <p:nvSpPr>
          <p:cNvPr id="13" name="Rectángulo 12"/>
          <p:cNvSpPr/>
          <p:nvPr/>
        </p:nvSpPr>
        <p:spPr>
          <a:xfrm>
            <a:off x="1327577" y="4774497"/>
            <a:ext cx="4572000" cy="92333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r>
              <a:rPr lang="ibb-NG" noProof="1" smtClean="0"/>
              <a:t>angular.module('appModule', [</a:t>
            </a:r>
          </a:p>
          <a:p>
            <a:r>
              <a:rPr lang="ibb-NG" noProof="1" smtClean="0"/>
              <a:t>'LocalStorageModule'</a:t>
            </a:r>
          </a:p>
          <a:p>
            <a:r>
              <a:rPr lang="ibb-NG" noProof="1" smtClean="0"/>
              <a:t>  ])</a:t>
            </a:r>
            <a:endParaRPr lang="ibb-NG" noProof="1"/>
          </a:p>
        </p:txBody>
      </p:sp>
    </p:spTree>
    <p:extLst>
      <p:ext uri="{BB962C8B-B14F-4D97-AF65-F5344CB8AC3E}">
        <p14:creationId xmlns:p14="http://schemas.microsoft.com/office/powerpoint/2010/main" val="2355381763"/>
      </p:ext>
    </p:extLst>
  </p:cSld>
  <p:clrMapOvr>
    <a:masterClrMapping/>
  </p:clrMapOvr>
</p:sld>
</file>

<file path=ppt/theme/_rels/them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image" Target="../media/image3.jpeg"/></Relationships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rgánico">
  <a:themeElements>
    <a:clrScheme name="Orgánico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ánico">
      <a:majorFont>
        <a:latin typeface="Garamond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ánico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3.xml><?xml version="1.0" encoding="utf-8"?>
<a:theme xmlns:a="http://schemas.openxmlformats.org/drawingml/2006/main" name="Espiral">
  <a:themeElements>
    <a:clrScheme name="Espiral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Espiral">
      <a:majorFont>
        <a:latin typeface="Century Gothic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Espiral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4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66695</TotalTime>
  <Words>6532</Words>
  <Application>Microsoft Office PowerPoint</Application>
  <PresentationFormat>Presentación en pantalla (4:3)</PresentationFormat>
  <Paragraphs>1035</Paragraphs>
  <Slides>115</Slides>
  <Notes>58</Notes>
  <HiddenSlides>0</HiddenSlides>
  <MMClips>0</MMClips>
  <ScaleCrop>false</ScaleCrop>
  <HeadingPairs>
    <vt:vector size="8" baseType="variant">
      <vt:variant>
        <vt:lpstr>Fuentes usadas</vt:lpstr>
      </vt:variant>
      <vt:variant>
        <vt:i4>9</vt:i4>
      </vt:variant>
      <vt:variant>
        <vt:lpstr>Tema</vt:lpstr>
      </vt:variant>
      <vt:variant>
        <vt:i4>3</vt:i4>
      </vt:variant>
      <vt:variant>
        <vt:lpstr>Servidores OLE incrustados</vt:lpstr>
      </vt:variant>
      <vt:variant>
        <vt:i4>1</vt:i4>
      </vt:variant>
      <vt:variant>
        <vt:lpstr>Títulos de diapositiva</vt:lpstr>
      </vt:variant>
      <vt:variant>
        <vt:i4>115</vt:i4>
      </vt:variant>
    </vt:vector>
  </HeadingPairs>
  <TitlesOfParts>
    <vt:vector size="128" baseType="lpstr">
      <vt:lpstr>Monospace821BT-Roman</vt:lpstr>
      <vt:lpstr>Arial</vt:lpstr>
      <vt:lpstr>Calibri</vt:lpstr>
      <vt:lpstr>Century Gothic</vt:lpstr>
      <vt:lpstr>Consolas</vt:lpstr>
      <vt:lpstr>Constantia</vt:lpstr>
      <vt:lpstr>Courier New</vt:lpstr>
      <vt:lpstr>Garamond</vt:lpstr>
      <vt:lpstr>Wingdings 3</vt:lpstr>
      <vt:lpstr>Tema de Office</vt:lpstr>
      <vt:lpstr>Orgánico</vt:lpstr>
      <vt:lpstr>Espiral</vt:lpstr>
      <vt:lpstr>Visio</vt:lpstr>
      <vt:lpstr>AngularJS</vt:lpstr>
      <vt:lpstr>Sesiones anteriores</vt:lpstr>
      <vt:lpstr>Sesiones anteriores</vt:lpstr>
      <vt:lpstr>Resumen AngularJS</vt:lpstr>
      <vt:lpstr>Enrutamiento alternativo</vt:lpstr>
      <vt:lpstr>Enrutamiento habitual</vt:lpstr>
      <vt:lpstr>Modularidad</vt:lpstr>
      <vt:lpstr>Scaffolding básico</vt:lpstr>
      <vt:lpstr>Guía de estilo</vt:lpstr>
      <vt:lpstr>Módulos según John Papa</vt:lpstr>
      <vt:lpstr>Scaffolding por capas</vt:lpstr>
      <vt:lpstr>Scaffolding por características</vt:lpstr>
      <vt:lpstr>Ejemplo: admin_subestados</vt:lpstr>
      <vt:lpstr>Ejemplo: admin_subestados</vt:lpstr>
      <vt:lpstr>Diagramas de módulos</vt:lpstr>
      <vt:lpstr>Otros elementos de estilo</vt:lpstr>
      <vt:lpstr>Ejemplo: Aplicación del estilo</vt:lpstr>
      <vt:lpstr>Ficheros y módulos</vt:lpstr>
      <vt:lpstr>Directivas y formularios</vt:lpstr>
      <vt:lpstr>Formularios: Checkboxes</vt:lpstr>
      <vt:lpstr>Formularios: select / options</vt:lpstr>
      <vt:lpstr> Select / options desde el modelo</vt:lpstr>
      <vt:lpstr>Ejemplo de select/options</vt:lpstr>
      <vt:lpstr>Formularios: validación</vt:lpstr>
      <vt:lpstr>Validación: propiedades</vt:lpstr>
      <vt:lpstr>Validación: momento</vt:lpstr>
      <vt:lpstr>Validación: ejemplo</vt:lpstr>
      <vt:lpstr>Práctica: validación de formularios</vt:lpstr>
      <vt:lpstr>Directivas y binding</vt:lpstr>
      <vt:lpstr>Evaluación y seguridad</vt:lpstr>
      <vt:lpstr>Práctica</vt:lpstr>
      <vt:lpstr>Libros: acceso a datos propios</vt:lpstr>
      <vt:lpstr>Scaffolding: Yeoman simplificado</vt:lpstr>
      <vt:lpstr>Angular-UI</vt:lpstr>
      <vt:lpstr>Mobile Angular-UI</vt:lpstr>
      <vt:lpstr>(Angular) UI Bootstrap</vt:lpstr>
      <vt:lpstr>Angular-UI Grid</vt:lpstr>
      <vt:lpstr>Otros Angular-UI</vt:lpstr>
      <vt:lpstr>Angular Google Maps</vt:lpstr>
      <vt:lpstr>UI-Calendar</vt:lpstr>
      <vt:lpstr>ngDialog</vt:lpstr>
      <vt:lpstr>Angular Material</vt:lpstr>
      <vt:lpstr>Material Design para Bootstrap</vt:lpstr>
      <vt:lpstr>Prototipos con ui.bootstrap</vt:lpstr>
      <vt:lpstr>Prototipos con ui.bootstrap</vt:lpstr>
      <vt:lpstr>Prototipos con ui-grid</vt:lpstr>
      <vt:lpstr>Práctica: Prototipo Web</vt:lpstr>
      <vt:lpstr>Sesión 1</vt:lpstr>
      <vt:lpstr>Scope y herencia</vt:lpstr>
      <vt:lpstr>Herencia prototípica</vt:lpstr>
      <vt:lpstr>Método Object .create() </vt:lpstr>
      <vt:lpstr>Jerarquía de herencia</vt:lpstr>
      <vt:lpstr>Funcionalidades del scope</vt:lpstr>
      <vt:lpstr>Listener: $watch()</vt:lpstr>
      <vt:lpstr>Ejemplo: Lista de socios / colaboradores</vt:lpstr>
      <vt:lpstr>$watchCollection()</vt:lpstr>
      <vt:lpstr>Opciones de invocación</vt:lpstr>
      <vt:lpstr>Métodos apply() y call()</vt:lpstr>
      <vt:lpstr>$apply() y $digest()</vt:lpstr>
      <vt:lpstr>Ejemplo: mensaje programado</vt:lpstr>
      <vt:lpstr>Eventos</vt:lpstr>
      <vt:lpstr>Eventos: métodos</vt:lpstr>
      <vt:lpstr>Objeto Evento</vt:lpstr>
      <vt:lpstr>Ejemplo: Mensajes y Eventos </vt:lpstr>
      <vt:lpstr>Directivas propias</vt:lpstr>
      <vt:lpstr>Directivas: configuración</vt:lpstr>
      <vt:lpstr>Usuario: directiva propia</vt:lpstr>
      <vt:lpstr>scope en las directivas</vt:lpstr>
      <vt:lpstr>Directivas: función "link" </vt:lpstr>
      <vt:lpstr>Directiva propia</vt:lpstr>
      <vt:lpstr>Práctica</vt:lpstr>
      <vt:lpstr>Directivas propias: otros ejemplos</vt:lpstr>
      <vt:lpstr>Directivas y compilación</vt:lpstr>
      <vt:lpstr>Transclusión</vt:lpstr>
      <vt:lpstr>Ejemplo de transclusión</vt:lpstr>
      <vt:lpstr>Componentes</vt:lpstr>
      <vt:lpstr>Futuro de HTML: Web Components </vt:lpstr>
      <vt:lpstr>Continuando con Web Components </vt:lpstr>
      <vt:lpstr>Módulos de Angular</vt:lpstr>
      <vt:lpstr>Servicio $location</vt:lpstr>
      <vt:lpstr>Controller para el menú</vt:lpstr>
      <vt:lpstr>Menú: Rutas y location</vt:lpstr>
      <vt:lpstr>Rutas dinámicas</vt:lpstr>
      <vt:lpstr>Usuario: Rutas con parámetros</vt:lpstr>
      <vt:lpstr>La propiedad resolve</vt:lpstr>
      <vt:lpstr>Angular UI Router</vt:lpstr>
      <vt:lpstr>Uso de UI Router</vt:lpstr>
      <vt:lpstr>Menú: Rutas con UI Router</vt:lpstr>
      <vt:lpstr>Enrutamiento complejo</vt:lpstr>
      <vt:lpstr>Elementos inyectables</vt:lpstr>
      <vt:lpstr>Creación de un servicio</vt:lpstr>
      <vt:lpstr>Servicios: Creación</vt:lpstr>
      <vt:lpstr>Creación de una factoría</vt:lpstr>
      <vt:lpstr>Factorías: Creación</vt:lpstr>
      <vt:lpstr>Creación de un proveedor</vt:lpstr>
      <vt:lpstr>Creación de un proveedor</vt:lpstr>
      <vt:lpstr>Proveedores: Creación</vt:lpstr>
      <vt:lpstr>Angular Local-Storage</vt:lpstr>
      <vt:lpstr>Módolo Local-Storage</vt:lpstr>
      <vt:lpstr>Configuración Local-Storage</vt:lpstr>
      <vt:lpstr>Servicio Local-Storage</vt:lpstr>
      <vt:lpstr>Listener de las modificaciones</vt:lpstr>
      <vt:lpstr>Lista de tareas (1): formulario</vt:lpstr>
      <vt:lpstr>Lista de tareas (2): localStorage</vt:lpstr>
      <vt:lpstr>Elementos externos</vt:lpstr>
      <vt:lpstr>Lista de tareas: reordenable</vt:lpstr>
      <vt:lpstr>Promesas</vt:lpstr>
      <vt:lpstr>Promesas: $q</vt:lpstr>
      <vt:lpstr>Ejemplo de promesas</vt:lpstr>
      <vt:lpstr>Promesas: $http</vt:lpstr>
      <vt:lpstr>Promesas: $http</vt:lpstr>
      <vt:lpstr>Ejemplo: acceso a datos</vt:lpstr>
      <vt:lpstr>Otros Módulos de Angular</vt:lpstr>
      <vt:lpstr>Angular $resource</vt:lpstr>
      <vt:lpstr>Sesión 2</vt:lpstr>
    </vt:vector>
  </TitlesOfParts>
  <Company>Boracay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Alejandro Cerezo</dc:creator>
  <cp:lastModifiedBy>Alejandro Cerezo</cp:lastModifiedBy>
  <cp:revision>2066</cp:revision>
  <dcterms:created xsi:type="dcterms:W3CDTF">2013-06-21T18:00:45Z</dcterms:created>
  <dcterms:modified xsi:type="dcterms:W3CDTF">2016-01-26T12:18:22Z</dcterms:modified>
</cp:coreProperties>
</file>